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rack" charset="1" panose="020000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2727772" y="535847"/>
            <a:ext cx="13483601" cy="681478"/>
          </a:xfrm>
          <a:prstGeom prst="rect">
            <a:avLst/>
          </a:prstGeom>
        </p:spPr>
        <p:txBody>
          <a:bodyPr anchor="t" rtlCol="false" tIns="0" lIns="0" bIns="0" rIns="0">
            <a:spAutoFit/>
          </a:bodyPr>
          <a:lstStyle/>
          <a:p>
            <a:pPr algn="ctr">
              <a:lnSpc>
                <a:spcPts val="5042"/>
              </a:lnSpc>
            </a:pPr>
            <a:r>
              <a:rPr lang="en-US" sz="5042">
                <a:solidFill>
                  <a:srgbClr val="F0B92D"/>
                </a:solidFill>
                <a:latin typeface="Track"/>
                <a:ea typeface="Track"/>
                <a:cs typeface="Track"/>
                <a:sym typeface="Track"/>
              </a:rPr>
              <a:t>pizza sales analysis using sql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18555" y="812601"/>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238398" y="-757608"/>
            <a:ext cx="2337169" cy="2402697"/>
          </a:xfrm>
          <a:custGeom>
            <a:avLst/>
            <a:gdLst/>
            <a:ahLst/>
            <a:cxnLst/>
            <a:rect r="r" b="b" t="t" l="l"/>
            <a:pathLst>
              <a:path h="2402697" w="2337169">
                <a:moveTo>
                  <a:pt x="2337170" y="2402698"/>
                </a:moveTo>
                <a:lnTo>
                  <a:pt x="0" y="2402698"/>
                </a:lnTo>
                <a:lnTo>
                  <a:pt x="0" y="0"/>
                </a:lnTo>
                <a:lnTo>
                  <a:pt x="2337170" y="0"/>
                </a:lnTo>
                <a:lnTo>
                  <a:pt x="2337170"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633166" y="5716770"/>
            <a:ext cx="2337169" cy="2402697"/>
          </a:xfrm>
          <a:custGeom>
            <a:avLst/>
            <a:gdLst/>
            <a:ahLst/>
            <a:cxnLst/>
            <a:rect r="r" b="b" t="t" l="l"/>
            <a:pathLst>
              <a:path h="2402697" w="2337169">
                <a:moveTo>
                  <a:pt x="2337170" y="0"/>
                </a:moveTo>
                <a:lnTo>
                  <a:pt x="0" y="0"/>
                </a:lnTo>
                <a:lnTo>
                  <a:pt x="0" y="2402697"/>
                </a:lnTo>
                <a:lnTo>
                  <a:pt x="2337170" y="2402697"/>
                </a:lnTo>
                <a:lnTo>
                  <a:pt x="23371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6061173"/>
            <a:ext cx="5364318" cy="2872233"/>
          </a:xfrm>
          <a:custGeom>
            <a:avLst/>
            <a:gdLst/>
            <a:ahLst/>
            <a:cxnLst/>
            <a:rect r="r" b="b" t="t" l="l"/>
            <a:pathLst>
              <a:path h="2872233" w="5364318">
                <a:moveTo>
                  <a:pt x="0" y="0"/>
                </a:moveTo>
                <a:lnTo>
                  <a:pt x="5364318" y="0"/>
                </a:lnTo>
                <a:lnTo>
                  <a:pt x="5364318" y="2872234"/>
                </a:lnTo>
                <a:lnTo>
                  <a:pt x="0" y="2872234"/>
                </a:lnTo>
                <a:lnTo>
                  <a:pt x="0" y="0"/>
                </a:lnTo>
                <a:close/>
              </a:path>
            </a:pathLst>
          </a:custGeom>
          <a:blipFill>
            <a:blip r:embed="rId7"/>
            <a:stretch>
              <a:fillRect l="0" t="0" r="0" b="0"/>
            </a:stretch>
          </a:blipFill>
        </p:spPr>
      </p:sp>
      <p:sp>
        <p:nvSpPr>
          <p:cNvPr name="Freeform 8" id="8"/>
          <p:cNvSpPr/>
          <p:nvPr/>
        </p:nvSpPr>
        <p:spPr>
          <a:xfrm flipH="false" flipV="false" rot="0">
            <a:off x="9144000" y="2729299"/>
            <a:ext cx="7897502" cy="3172274"/>
          </a:xfrm>
          <a:custGeom>
            <a:avLst/>
            <a:gdLst/>
            <a:ahLst/>
            <a:cxnLst/>
            <a:rect r="r" b="b" t="t" l="l"/>
            <a:pathLst>
              <a:path h="3172274" w="7897502">
                <a:moveTo>
                  <a:pt x="0" y="0"/>
                </a:moveTo>
                <a:lnTo>
                  <a:pt x="7897502" y="0"/>
                </a:lnTo>
                <a:lnTo>
                  <a:pt x="7897502" y="3172274"/>
                </a:lnTo>
                <a:lnTo>
                  <a:pt x="0" y="3172274"/>
                </a:lnTo>
                <a:lnTo>
                  <a:pt x="0" y="0"/>
                </a:lnTo>
                <a:close/>
              </a:path>
            </a:pathLst>
          </a:custGeom>
          <a:blipFill>
            <a:blip r:embed="rId8"/>
            <a:stretch>
              <a:fillRect l="0" t="0" r="0" b="0"/>
            </a:stretch>
          </a:blipFill>
        </p:spPr>
      </p:sp>
      <p:sp>
        <p:nvSpPr>
          <p:cNvPr name="TextBox 9" id="9"/>
          <p:cNvSpPr txBox="true"/>
          <p:nvPr/>
        </p:nvSpPr>
        <p:spPr>
          <a:xfrm rot="0">
            <a:off x="15523226" y="898525"/>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0" id="10"/>
          <p:cNvSpPr txBox="true"/>
          <p:nvPr/>
        </p:nvSpPr>
        <p:spPr>
          <a:xfrm rot="0">
            <a:off x="10815632" y="819150"/>
            <a:ext cx="3692686"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 BASIC QUESTIONS</a:t>
            </a:r>
          </a:p>
        </p:txBody>
      </p:sp>
      <p:sp>
        <p:nvSpPr>
          <p:cNvPr name="TextBox 11" id="11"/>
          <p:cNvSpPr txBox="true"/>
          <p:nvPr/>
        </p:nvSpPr>
        <p:spPr>
          <a:xfrm rot="0">
            <a:off x="10479438" y="9578825"/>
            <a:ext cx="4806878"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123 Anywhere St., Any City, </a:t>
            </a:r>
            <a:r>
              <a:rPr lang="en-US" sz="1999">
                <a:solidFill>
                  <a:srgbClr val="FFFFFF"/>
                </a:solidFill>
                <a:latin typeface="Poppins"/>
                <a:ea typeface="Poppins"/>
                <a:cs typeface="Poppins"/>
                <a:sym typeface="Poppins"/>
              </a:rPr>
              <a:t>ST 12345</a:t>
            </a:r>
          </a:p>
        </p:txBody>
      </p:sp>
      <p:sp>
        <p:nvSpPr>
          <p:cNvPr name="TextBox 12" id="12"/>
          <p:cNvSpPr txBox="true"/>
          <p:nvPr/>
        </p:nvSpPr>
        <p:spPr>
          <a:xfrm rot="0">
            <a:off x="7522200" y="2012345"/>
            <a:ext cx="10279551" cy="548350"/>
          </a:xfrm>
          <a:prstGeom prst="rect">
            <a:avLst/>
          </a:prstGeom>
        </p:spPr>
        <p:txBody>
          <a:bodyPr anchor="t" rtlCol="false" tIns="0" lIns="0" bIns="0" rIns="0">
            <a:spAutoFit/>
          </a:bodyPr>
          <a:lstStyle/>
          <a:p>
            <a:pPr algn="ctr">
              <a:lnSpc>
                <a:spcPts val="2147"/>
              </a:lnSpc>
              <a:spcBef>
                <a:spcPct val="0"/>
              </a:spcBef>
            </a:pPr>
            <a:r>
              <a:rPr lang="en-US" sz="2147">
                <a:solidFill>
                  <a:srgbClr val="FFFFFF"/>
                </a:solidFill>
                <a:latin typeface="Track"/>
                <a:ea typeface="Track"/>
                <a:cs typeface="Track"/>
                <a:sym typeface="Track"/>
              </a:rPr>
              <a:t>List the top 5 most ordered pizza types along with their quantities.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382" y="24661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72626">
            <a:off x="5462509" y="1697792"/>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4"/>
            <a:stretch>
              <a:fillRect l="0" t="0" r="0" b="0"/>
            </a:stretch>
          </a:blipFill>
        </p:spPr>
      </p:sp>
      <p:grpSp>
        <p:nvGrpSpPr>
          <p:cNvPr name="Group 4" id="4"/>
          <p:cNvGrpSpPr/>
          <p:nvPr/>
        </p:nvGrpSpPr>
        <p:grpSpPr>
          <a:xfrm rot="0">
            <a:off x="8314494" y="3746265"/>
            <a:ext cx="1211497" cy="121149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12881969" y="3746265"/>
            <a:ext cx="1211497" cy="12114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0" id="10"/>
          <p:cNvGrpSpPr/>
          <p:nvPr/>
        </p:nvGrpSpPr>
        <p:grpSpPr>
          <a:xfrm rot="0">
            <a:off x="8314494" y="7956450"/>
            <a:ext cx="1211497" cy="12114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12881969" y="7956450"/>
            <a:ext cx="1211497" cy="121149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5"/>
            <a:stretch>
              <a:fillRect l="0" t="0" r="0" b="0"/>
            </a:stretch>
          </a:blipFill>
        </p:spPr>
      </p:sp>
      <p:sp>
        <p:nvSpPr>
          <p:cNvPr name="Freeform 17" id="1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8" id="1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9" id="1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0" id="20"/>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1" id="21"/>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6"/>
            <a:stretch>
              <a:fillRect l="0" t="0" r="0" b="0"/>
            </a:stretch>
          </a:blipFill>
        </p:spPr>
      </p:sp>
      <p:sp>
        <p:nvSpPr>
          <p:cNvPr name="Freeform 22" id="22"/>
          <p:cNvSpPr/>
          <p:nvPr/>
        </p:nvSpPr>
        <p:spPr>
          <a:xfrm flipH="false" flipV="false" rot="0">
            <a:off x="338194" y="2128701"/>
            <a:ext cx="7976300" cy="2654851"/>
          </a:xfrm>
          <a:custGeom>
            <a:avLst/>
            <a:gdLst/>
            <a:ahLst/>
            <a:cxnLst/>
            <a:rect r="r" b="b" t="t" l="l"/>
            <a:pathLst>
              <a:path h="2654851" w="7976300">
                <a:moveTo>
                  <a:pt x="0" y="0"/>
                </a:moveTo>
                <a:lnTo>
                  <a:pt x="7976300" y="0"/>
                </a:lnTo>
                <a:lnTo>
                  <a:pt x="7976300" y="2654851"/>
                </a:lnTo>
                <a:lnTo>
                  <a:pt x="0" y="2654851"/>
                </a:lnTo>
                <a:lnTo>
                  <a:pt x="0" y="0"/>
                </a:lnTo>
                <a:close/>
              </a:path>
            </a:pathLst>
          </a:custGeom>
          <a:blipFill>
            <a:blip r:embed="rId7"/>
            <a:stretch>
              <a:fillRect l="0" t="0" r="0" b="0"/>
            </a:stretch>
          </a:blipFill>
        </p:spPr>
      </p:sp>
      <p:sp>
        <p:nvSpPr>
          <p:cNvPr name="Freeform 23" id="23"/>
          <p:cNvSpPr/>
          <p:nvPr/>
        </p:nvSpPr>
        <p:spPr>
          <a:xfrm flipH="false" flipV="false" rot="0">
            <a:off x="2960726" y="5526434"/>
            <a:ext cx="2529271" cy="2326929"/>
          </a:xfrm>
          <a:custGeom>
            <a:avLst/>
            <a:gdLst/>
            <a:ahLst/>
            <a:cxnLst/>
            <a:rect r="r" b="b" t="t" l="l"/>
            <a:pathLst>
              <a:path h="2326929" w="2529271">
                <a:moveTo>
                  <a:pt x="0" y="0"/>
                </a:moveTo>
                <a:lnTo>
                  <a:pt x="2529271" y="0"/>
                </a:lnTo>
                <a:lnTo>
                  <a:pt x="2529271" y="2326929"/>
                </a:lnTo>
                <a:lnTo>
                  <a:pt x="0" y="2326929"/>
                </a:lnTo>
                <a:lnTo>
                  <a:pt x="0" y="0"/>
                </a:lnTo>
                <a:close/>
              </a:path>
            </a:pathLst>
          </a:custGeom>
          <a:blipFill>
            <a:blip r:embed="rId8"/>
            <a:stretch>
              <a:fillRect l="0" t="0" r="0" b="0"/>
            </a:stretch>
          </a:blipFill>
        </p:spPr>
      </p:sp>
      <p:sp>
        <p:nvSpPr>
          <p:cNvPr name="TextBox 24" id="24"/>
          <p:cNvSpPr txBox="true"/>
          <p:nvPr/>
        </p:nvSpPr>
        <p:spPr>
          <a:xfrm rot="0">
            <a:off x="123822" y="866132"/>
            <a:ext cx="6366082" cy="381107"/>
          </a:xfrm>
          <a:prstGeom prst="rect">
            <a:avLst/>
          </a:prstGeom>
        </p:spPr>
        <p:txBody>
          <a:bodyPr anchor="t" rtlCol="false" tIns="0" lIns="0" bIns="0" rIns="0">
            <a:spAutoFit/>
          </a:bodyPr>
          <a:lstStyle/>
          <a:p>
            <a:pPr algn="l">
              <a:lnSpc>
                <a:spcPts val="2765"/>
              </a:lnSpc>
            </a:pPr>
            <a:r>
              <a:rPr lang="en-US" sz="2765">
                <a:solidFill>
                  <a:srgbClr val="FFFFFF"/>
                </a:solidFill>
                <a:latin typeface="Track"/>
                <a:ea typeface="Track"/>
                <a:cs typeface="Track"/>
                <a:sym typeface="Track"/>
              </a:rPr>
              <a:t>intermediate questions</a:t>
            </a:r>
          </a:p>
        </p:txBody>
      </p:sp>
      <p:sp>
        <p:nvSpPr>
          <p:cNvPr name="TextBox 25" id="25"/>
          <p:cNvSpPr txBox="true"/>
          <p:nvPr/>
        </p:nvSpPr>
        <p:spPr>
          <a:xfrm rot="0">
            <a:off x="220382" y="1418689"/>
            <a:ext cx="9422261" cy="490937"/>
          </a:xfrm>
          <a:prstGeom prst="rect">
            <a:avLst/>
          </a:prstGeom>
        </p:spPr>
        <p:txBody>
          <a:bodyPr anchor="t" rtlCol="false" tIns="0" lIns="0" bIns="0" rIns="0">
            <a:spAutoFit/>
          </a:bodyPr>
          <a:lstStyle/>
          <a:p>
            <a:pPr algn="l">
              <a:lnSpc>
                <a:spcPts val="1835"/>
              </a:lnSpc>
            </a:pPr>
            <a:r>
              <a:rPr lang="en-US" sz="1835">
                <a:solidFill>
                  <a:srgbClr val="F0B92D"/>
                </a:solidFill>
                <a:latin typeface="Track"/>
                <a:ea typeface="Track"/>
                <a:cs typeface="Track"/>
                <a:sym typeface="Track"/>
              </a:rPr>
              <a:t>JOIN THE NECESSARY TABLES TO FIND THE TOTAL QUANTITY OF EACH PIZZA CATEGORY ORDERED</a:t>
            </a:r>
          </a:p>
        </p:txBody>
      </p:sp>
      <p:sp>
        <p:nvSpPr>
          <p:cNvPr name="TextBox 26" id="26"/>
          <p:cNvSpPr txBox="true"/>
          <p:nvPr/>
        </p:nvSpPr>
        <p:spPr>
          <a:xfrm rot="0">
            <a:off x="730771" y="332533"/>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382" y="24661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72626">
            <a:off x="5462509" y="1697792"/>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4"/>
            <a:stretch>
              <a:fillRect l="0" t="0" r="0" b="0"/>
            </a:stretch>
          </a:blipFill>
        </p:spPr>
      </p:sp>
      <p:grpSp>
        <p:nvGrpSpPr>
          <p:cNvPr name="Group 4" id="4"/>
          <p:cNvGrpSpPr/>
          <p:nvPr/>
        </p:nvGrpSpPr>
        <p:grpSpPr>
          <a:xfrm rot="0">
            <a:off x="8314494" y="3746265"/>
            <a:ext cx="1211497" cy="121149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12881969" y="3746265"/>
            <a:ext cx="1211497" cy="12114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0" id="10"/>
          <p:cNvGrpSpPr/>
          <p:nvPr/>
        </p:nvGrpSpPr>
        <p:grpSpPr>
          <a:xfrm rot="0">
            <a:off x="8314494" y="7956450"/>
            <a:ext cx="1211497" cy="12114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12881969" y="7956450"/>
            <a:ext cx="1211497" cy="121149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5"/>
            <a:stretch>
              <a:fillRect l="0" t="0" r="0" b="0"/>
            </a:stretch>
          </a:blipFill>
        </p:spPr>
      </p:sp>
      <p:sp>
        <p:nvSpPr>
          <p:cNvPr name="Freeform 17" id="1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8" id="1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9" id="1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0" id="20"/>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1" id="21"/>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6"/>
            <a:stretch>
              <a:fillRect l="0" t="0" r="0" b="0"/>
            </a:stretch>
          </a:blipFill>
        </p:spPr>
      </p:sp>
      <p:sp>
        <p:nvSpPr>
          <p:cNvPr name="Freeform 22" id="22"/>
          <p:cNvSpPr/>
          <p:nvPr/>
        </p:nvSpPr>
        <p:spPr>
          <a:xfrm flipH="false" flipV="false" rot="0">
            <a:off x="123822" y="2142410"/>
            <a:ext cx="8190672" cy="1813752"/>
          </a:xfrm>
          <a:custGeom>
            <a:avLst/>
            <a:gdLst/>
            <a:ahLst/>
            <a:cxnLst/>
            <a:rect r="r" b="b" t="t" l="l"/>
            <a:pathLst>
              <a:path h="1813752" w="8190672">
                <a:moveTo>
                  <a:pt x="0" y="0"/>
                </a:moveTo>
                <a:lnTo>
                  <a:pt x="8190672" y="0"/>
                </a:lnTo>
                <a:lnTo>
                  <a:pt x="8190672" y="1813751"/>
                </a:lnTo>
                <a:lnTo>
                  <a:pt x="0" y="1813751"/>
                </a:lnTo>
                <a:lnTo>
                  <a:pt x="0" y="0"/>
                </a:lnTo>
                <a:close/>
              </a:path>
            </a:pathLst>
          </a:custGeom>
          <a:blipFill>
            <a:blip r:embed="rId7"/>
            <a:stretch>
              <a:fillRect l="0" t="0" r="0" b="0"/>
            </a:stretch>
          </a:blipFill>
        </p:spPr>
      </p:sp>
      <p:sp>
        <p:nvSpPr>
          <p:cNvPr name="Freeform 23" id="23"/>
          <p:cNvSpPr/>
          <p:nvPr/>
        </p:nvSpPr>
        <p:spPr>
          <a:xfrm flipH="false" flipV="false" rot="0">
            <a:off x="3306863" y="4108561"/>
            <a:ext cx="4295142" cy="5399175"/>
          </a:xfrm>
          <a:custGeom>
            <a:avLst/>
            <a:gdLst/>
            <a:ahLst/>
            <a:cxnLst/>
            <a:rect r="r" b="b" t="t" l="l"/>
            <a:pathLst>
              <a:path h="5399175" w="4295142">
                <a:moveTo>
                  <a:pt x="0" y="0"/>
                </a:moveTo>
                <a:lnTo>
                  <a:pt x="4295142" y="0"/>
                </a:lnTo>
                <a:lnTo>
                  <a:pt x="4295142" y="5399176"/>
                </a:lnTo>
                <a:lnTo>
                  <a:pt x="0" y="5399176"/>
                </a:lnTo>
                <a:lnTo>
                  <a:pt x="0" y="0"/>
                </a:lnTo>
                <a:close/>
              </a:path>
            </a:pathLst>
          </a:custGeom>
          <a:blipFill>
            <a:blip r:embed="rId8"/>
            <a:stretch>
              <a:fillRect l="0" t="0" r="0" b="0"/>
            </a:stretch>
          </a:blipFill>
        </p:spPr>
      </p:sp>
      <p:sp>
        <p:nvSpPr>
          <p:cNvPr name="TextBox 24" id="24"/>
          <p:cNvSpPr txBox="true"/>
          <p:nvPr/>
        </p:nvSpPr>
        <p:spPr>
          <a:xfrm rot="0">
            <a:off x="123822" y="866132"/>
            <a:ext cx="6366082" cy="381107"/>
          </a:xfrm>
          <a:prstGeom prst="rect">
            <a:avLst/>
          </a:prstGeom>
        </p:spPr>
        <p:txBody>
          <a:bodyPr anchor="t" rtlCol="false" tIns="0" lIns="0" bIns="0" rIns="0">
            <a:spAutoFit/>
          </a:bodyPr>
          <a:lstStyle/>
          <a:p>
            <a:pPr algn="l">
              <a:lnSpc>
                <a:spcPts val="2765"/>
              </a:lnSpc>
            </a:pPr>
            <a:r>
              <a:rPr lang="en-US" sz="2765">
                <a:solidFill>
                  <a:srgbClr val="FFFFFF"/>
                </a:solidFill>
                <a:latin typeface="Track"/>
                <a:ea typeface="Track"/>
                <a:cs typeface="Track"/>
                <a:sym typeface="Track"/>
              </a:rPr>
              <a:t>intermediate questions</a:t>
            </a:r>
          </a:p>
        </p:txBody>
      </p:sp>
      <p:sp>
        <p:nvSpPr>
          <p:cNvPr name="TextBox 25" id="25"/>
          <p:cNvSpPr txBox="true"/>
          <p:nvPr/>
        </p:nvSpPr>
        <p:spPr>
          <a:xfrm rot="0">
            <a:off x="220382" y="1418689"/>
            <a:ext cx="9422261" cy="259257"/>
          </a:xfrm>
          <a:prstGeom prst="rect">
            <a:avLst/>
          </a:prstGeom>
        </p:spPr>
        <p:txBody>
          <a:bodyPr anchor="t" rtlCol="false" tIns="0" lIns="0" bIns="0" rIns="0">
            <a:spAutoFit/>
          </a:bodyPr>
          <a:lstStyle/>
          <a:p>
            <a:pPr algn="l">
              <a:lnSpc>
                <a:spcPts val="1835"/>
              </a:lnSpc>
            </a:pPr>
            <a:r>
              <a:rPr lang="en-US" sz="1835">
                <a:solidFill>
                  <a:srgbClr val="F0B92D"/>
                </a:solidFill>
                <a:latin typeface="Track"/>
                <a:ea typeface="Track"/>
                <a:cs typeface="Track"/>
                <a:sym typeface="Track"/>
              </a:rPr>
              <a:t>DETERMINE THE DISTRIBUTION OF ORDERS BY HOUR OF THE DAY</a:t>
            </a:r>
          </a:p>
        </p:txBody>
      </p:sp>
      <p:sp>
        <p:nvSpPr>
          <p:cNvPr name="TextBox 26" id="26"/>
          <p:cNvSpPr txBox="true"/>
          <p:nvPr/>
        </p:nvSpPr>
        <p:spPr>
          <a:xfrm rot="0">
            <a:off x="730771" y="332533"/>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382" y="24661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72626">
            <a:off x="5462509" y="1697792"/>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4"/>
            <a:stretch>
              <a:fillRect l="0" t="0" r="0" b="0"/>
            </a:stretch>
          </a:blipFill>
        </p:spPr>
      </p:sp>
      <p:grpSp>
        <p:nvGrpSpPr>
          <p:cNvPr name="Group 4" id="4"/>
          <p:cNvGrpSpPr/>
          <p:nvPr/>
        </p:nvGrpSpPr>
        <p:grpSpPr>
          <a:xfrm rot="0">
            <a:off x="8314494" y="3746265"/>
            <a:ext cx="1211497" cy="121149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12881969" y="3746265"/>
            <a:ext cx="1211497" cy="12114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0" id="10"/>
          <p:cNvGrpSpPr/>
          <p:nvPr/>
        </p:nvGrpSpPr>
        <p:grpSpPr>
          <a:xfrm rot="0">
            <a:off x="8314494" y="7956450"/>
            <a:ext cx="1211497" cy="12114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12881969" y="7956450"/>
            <a:ext cx="1211497" cy="121149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5"/>
            <a:stretch>
              <a:fillRect l="0" t="0" r="0" b="0"/>
            </a:stretch>
          </a:blipFill>
        </p:spPr>
      </p:sp>
      <p:sp>
        <p:nvSpPr>
          <p:cNvPr name="Freeform 17" id="1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8" id="1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9" id="1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0" id="20"/>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1" id="21"/>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6"/>
            <a:stretch>
              <a:fillRect l="0" t="0" r="0" b="0"/>
            </a:stretch>
          </a:blipFill>
        </p:spPr>
      </p:sp>
      <p:sp>
        <p:nvSpPr>
          <p:cNvPr name="Freeform 22" id="22"/>
          <p:cNvSpPr/>
          <p:nvPr/>
        </p:nvSpPr>
        <p:spPr>
          <a:xfrm flipH="false" flipV="false" rot="0">
            <a:off x="2153724" y="4388041"/>
            <a:ext cx="3530834" cy="2564058"/>
          </a:xfrm>
          <a:custGeom>
            <a:avLst/>
            <a:gdLst/>
            <a:ahLst/>
            <a:cxnLst/>
            <a:rect r="r" b="b" t="t" l="l"/>
            <a:pathLst>
              <a:path h="2564058" w="3530834">
                <a:moveTo>
                  <a:pt x="0" y="0"/>
                </a:moveTo>
                <a:lnTo>
                  <a:pt x="3530834" y="0"/>
                </a:lnTo>
                <a:lnTo>
                  <a:pt x="3530834" y="2564058"/>
                </a:lnTo>
                <a:lnTo>
                  <a:pt x="0" y="2564058"/>
                </a:lnTo>
                <a:lnTo>
                  <a:pt x="0" y="0"/>
                </a:lnTo>
                <a:close/>
              </a:path>
            </a:pathLst>
          </a:custGeom>
          <a:blipFill>
            <a:blip r:embed="rId7"/>
            <a:stretch>
              <a:fillRect l="0" t="0" r="0" b="0"/>
            </a:stretch>
          </a:blipFill>
        </p:spPr>
      </p:sp>
      <p:sp>
        <p:nvSpPr>
          <p:cNvPr name="Freeform 23" id="23"/>
          <p:cNvSpPr/>
          <p:nvPr/>
        </p:nvSpPr>
        <p:spPr>
          <a:xfrm flipH="false" flipV="false" rot="0">
            <a:off x="220382" y="2138833"/>
            <a:ext cx="8254432" cy="1477558"/>
          </a:xfrm>
          <a:custGeom>
            <a:avLst/>
            <a:gdLst/>
            <a:ahLst/>
            <a:cxnLst/>
            <a:rect r="r" b="b" t="t" l="l"/>
            <a:pathLst>
              <a:path h="1477558" w="8254432">
                <a:moveTo>
                  <a:pt x="0" y="0"/>
                </a:moveTo>
                <a:lnTo>
                  <a:pt x="8254432" y="0"/>
                </a:lnTo>
                <a:lnTo>
                  <a:pt x="8254432" y="1477558"/>
                </a:lnTo>
                <a:lnTo>
                  <a:pt x="0" y="1477558"/>
                </a:lnTo>
                <a:lnTo>
                  <a:pt x="0" y="0"/>
                </a:lnTo>
                <a:close/>
              </a:path>
            </a:pathLst>
          </a:custGeom>
          <a:blipFill>
            <a:blip r:embed="rId8"/>
            <a:stretch>
              <a:fillRect l="0" t="0" r="0" b="0"/>
            </a:stretch>
          </a:blipFill>
        </p:spPr>
      </p:sp>
      <p:sp>
        <p:nvSpPr>
          <p:cNvPr name="TextBox 24" id="24"/>
          <p:cNvSpPr txBox="true"/>
          <p:nvPr/>
        </p:nvSpPr>
        <p:spPr>
          <a:xfrm rot="0">
            <a:off x="123822" y="866132"/>
            <a:ext cx="6366082" cy="381107"/>
          </a:xfrm>
          <a:prstGeom prst="rect">
            <a:avLst/>
          </a:prstGeom>
        </p:spPr>
        <p:txBody>
          <a:bodyPr anchor="t" rtlCol="false" tIns="0" lIns="0" bIns="0" rIns="0">
            <a:spAutoFit/>
          </a:bodyPr>
          <a:lstStyle/>
          <a:p>
            <a:pPr algn="l">
              <a:lnSpc>
                <a:spcPts val="2765"/>
              </a:lnSpc>
            </a:pPr>
            <a:r>
              <a:rPr lang="en-US" sz="2765">
                <a:solidFill>
                  <a:srgbClr val="FFFFFF"/>
                </a:solidFill>
                <a:latin typeface="Track"/>
                <a:ea typeface="Track"/>
                <a:cs typeface="Track"/>
                <a:sym typeface="Track"/>
              </a:rPr>
              <a:t>intermediate questions</a:t>
            </a:r>
          </a:p>
        </p:txBody>
      </p:sp>
      <p:sp>
        <p:nvSpPr>
          <p:cNvPr name="TextBox 25" id="25"/>
          <p:cNvSpPr txBox="true"/>
          <p:nvPr/>
        </p:nvSpPr>
        <p:spPr>
          <a:xfrm rot="0">
            <a:off x="220382" y="1418689"/>
            <a:ext cx="9422261" cy="490937"/>
          </a:xfrm>
          <a:prstGeom prst="rect">
            <a:avLst/>
          </a:prstGeom>
        </p:spPr>
        <p:txBody>
          <a:bodyPr anchor="t" rtlCol="false" tIns="0" lIns="0" bIns="0" rIns="0">
            <a:spAutoFit/>
          </a:bodyPr>
          <a:lstStyle/>
          <a:p>
            <a:pPr algn="l">
              <a:lnSpc>
                <a:spcPts val="1835"/>
              </a:lnSpc>
            </a:pPr>
            <a:r>
              <a:rPr lang="en-US" sz="1835">
                <a:solidFill>
                  <a:srgbClr val="F0B92D"/>
                </a:solidFill>
                <a:latin typeface="Track"/>
                <a:ea typeface="Track"/>
                <a:cs typeface="Track"/>
                <a:sym typeface="Track"/>
              </a:rPr>
              <a:t>JOIN RELEVANT TABLES TO FIND THE CATEGORY-WISE DISTRIBUTION OF PIZZAS.</a:t>
            </a:r>
          </a:p>
        </p:txBody>
      </p:sp>
      <p:sp>
        <p:nvSpPr>
          <p:cNvPr name="TextBox 26" id="26"/>
          <p:cNvSpPr txBox="true"/>
          <p:nvPr/>
        </p:nvSpPr>
        <p:spPr>
          <a:xfrm rot="0">
            <a:off x="730771" y="332533"/>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382" y="24661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72626">
            <a:off x="5462509" y="1697792"/>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4"/>
            <a:stretch>
              <a:fillRect l="0" t="0" r="0" b="0"/>
            </a:stretch>
          </a:blipFill>
        </p:spPr>
      </p:sp>
      <p:grpSp>
        <p:nvGrpSpPr>
          <p:cNvPr name="Group 4" id="4"/>
          <p:cNvGrpSpPr/>
          <p:nvPr/>
        </p:nvGrpSpPr>
        <p:grpSpPr>
          <a:xfrm rot="0">
            <a:off x="8314494" y="3746265"/>
            <a:ext cx="1211497" cy="121149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12881969" y="3746265"/>
            <a:ext cx="1211497" cy="12114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0" id="10"/>
          <p:cNvGrpSpPr/>
          <p:nvPr/>
        </p:nvGrpSpPr>
        <p:grpSpPr>
          <a:xfrm rot="0">
            <a:off x="8314494" y="7956450"/>
            <a:ext cx="1211497" cy="12114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12881969" y="7956450"/>
            <a:ext cx="1211497" cy="121149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5"/>
            <a:stretch>
              <a:fillRect l="0" t="0" r="0" b="0"/>
            </a:stretch>
          </a:blipFill>
        </p:spPr>
      </p:sp>
      <p:sp>
        <p:nvSpPr>
          <p:cNvPr name="Freeform 17" id="1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8" id="1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9" id="1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0" id="20"/>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1" id="21"/>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6"/>
            <a:stretch>
              <a:fillRect l="0" t="0" r="0" b="0"/>
            </a:stretch>
          </a:blipFill>
        </p:spPr>
      </p:sp>
      <p:sp>
        <p:nvSpPr>
          <p:cNvPr name="Freeform 22" id="22"/>
          <p:cNvSpPr/>
          <p:nvPr/>
        </p:nvSpPr>
        <p:spPr>
          <a:xfrm flipH="false" flipV="false" rot="0">
            <a:off x="338194" y="1909626"/>
            <a:ext cx="8136620" cy="2091294"/>
          </a:xfrm>
          <a:custGeom>
            <a:avLst/>
            <a:gdLst/>
            <a:ahLst/>
            <a:cxnLst/>
            <a:rect r="r" b="b" t="t" l="l"/>
            <a:pathLst>
              <a:path h="2091294" w="8136620">
                <a:moveTo>
                  <a:pt x="0" y="0"/>
                </a:moveTo>
                <a:lnTo>
                  <a:pt x="8136620" y="0"/>
                </a:lnTo>
                <a:lnTo>
                  <a:pt x="8136620" y="2091294"/>
                </a:lnTo>
                <a:lnTo>
                  <a:pt x="0" y="2091294"/>
                </a:lnTo>
                <a:lnTo>
                  <a:pt x="0" y="0"/>
                </a:lnTo>
                <a:close/>
              </a:path>
            </a:pathLst>
          </a:custGeom>
          <a:blipFill>
            <a:blip r:embed="rId7"/>
            <a:stretch>
              <a:fillRect l="0" t="0" r="0" b="0"/>
            </a:stretch>
          </a:blipFill>
        </p:spPr>
      </p:sp>
      <p:sp>
        <p:nvSpPr>
          <p:cNvPr name="Freeform 23" id="23"/>
          <p:cNvSpPr/>
          <p:nvPr/>
        </p:nvSpPr>
        <p:spPr>
          <a:xfrm flipH="false" flipV="false" rot="0">
            <a:off x="2342970" y="4219995"/>
            <a:ext cx="4127069" cy="2021987"/>
          </a:xfrm>
          <a:custGeom>
            <a:avLst/>
            <a:gdLst/>
            <a:ahLst/>
            <a:cxnLst/>
            <a:rect r="r" b="b" t="t" l="l"/>
            <a:pathLst>
              <a:path h="2021987" w="4127069">
                <a:moveTo>
                  <a:pt x="0" y="0"/>
                </a:moveTo>
                <a:lnTo>
                  <a:pt x="4127068" y="0"/>
                </a:lnTo>
                <a:lnTo>
                  <a:pt x="4127068" y="2021987"/>
                </a:lnTo>
                <a:lnTo>
                  <a:pt x="0" y="2021987"/>
                </a:lnTo>
                <a:lnTo>
                  <a:pt x="0" y="0"/>
                </a:lnTo>
                <a:close/>
              </a:path>
            </a:pathLst>
          </a:custGeom>
          <a:blipFill>
            <a:blip r:embed="rId8"/>
            <a:stretch>
              <a:fillRect l="0" t="0" r="0" b="0"/>
            </a:stretch>
          </a:blipFill>
        </p:spPr>
      </p:sp>
      <p:sp>
        <p:nvSpPr>
          <p:cNvPr name="TextBox 24" id="24"/>
          <p:cNvSpPr txBox="true"/>
          <p:nvPr/>
        </p:nvSpPr>
        <p:spPr>
          <a:xfrm rot="0">
            <a:off x="123822" y="866132"/>
            <a:ext cx="6366082" cy="381107"/>
          </a:xfrm>
          <a:prstGeom prst="rect">
            <a:avLst/>
          </a:prstGeom>
        </p:spPr>
        <p:txBody>
          <a:bodyPr anchor="t" rtlCol="false" tIns="0" lIns="0" bIns="0" rIns="0">
            <a:spAutoFit/>
          </a:bodyPr>
          <a:lstStyle/>
          <a:p>
            <a:pPr algn="l">
              <a:lnSpc>
                <a:spcPts val="2765"/>
              </a:lnSpc>
            </a:pPr>
            <a:r>
              <a:rPr lang="en-US" sz="2765">
                <a:solidFill>
                  <a:srgbClr val="FFFFFF"/>
                </a:solidFill>
                <a:latin typeface="Track"/>
                <a:ea typeface="Track"/>
                <a:cs typeface="Track"/>
                <a:sym typeface="Track"/>
              </a:rPr>
              <a:t>intermediate questions</a:t>
            </a:r>
          </a:p>
        </p:txBody>
      </p:sp>
      <p:sp>
        <p:nvSpPr>
          <p:cNvPr name="TextBox 25" id="25"/>
          <p:cNvSpPr txBox="true"/>
          <p:nvPr/>
        </p:nvSpPr>
        <p:spPr>
          <a:xfrm rot="0">
            <a:off x="220382" y="1418689"/>
            <a:ext cx="9780913" cy="490937"/>
          </a:xfrm>
          <a:prstGeom prst="rect">
            <a:avLst/>
          </a:prstGeom>
        </p:spPr>
        <p:txBody>
          <a:bodyPr anchor="t" rtlCol="false" tIns="0" lIns="0" bIns="0" rIns="0">
            <a:spAutoFit/>
          </a:bodyPr>
          <a:lstStyle/>
          <a:p>
            <a:pPr algn="l">
              <a:lnSpc>
                <a:spcPts val="1835"/>
              </a:lnSpc>
            </a:pPr>
            <a:r>
              <a:rPr lang="en-US" sz="1835">
                <a:solidFill>
                  <a:srgbClr val="F0B92D"/>
                </a:solidFill>
                <a:latin typeface="Track"/>
                <a:ea typeface="Track"/>
                <a:cs typeface="Track"/>
                <a:sym typeface="Track"/>
              </a:rPr>
              <a:t>GROUP THE ORDERS BY DATE AND CALCULATE THE AVERAGE NUMBER OF PIZZAS ORDERED PER DAY.</a:t>
            </a:r>
          </a:p>
        </p:txBody>
      </p:sp>
      <p:sp>
        <p:nvSpPr>
          <p:cNvPr name="TextBox 26" id="26"/>
          <p:cNvSpPr txBox="true"/>
          <p:nvPr/>
        </p:nvSpPr>
        <p:spPr>
          <a:xfrm rot="0">
            <a:off x="730771" y="332533"/>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382" y="24661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72626">
            <a:off x="5462509" y="1697792"/>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4"/>
            <a:stretch>
              <a:fillRect l="0" t="0" r="0" b="0"/>
            </a:stretch>
          </a:blipFill>
        </p:spPr>
      </p:sp>
      <p:grpSp>
        <p:nvGrpSpPr>
          <p:cNvPr name="Group 4" id="4"/>
          <p:cNvGrpSpPr/>
          <p:nvPr/>
        </p:nvGrpSpPr>
        <p:grpSpPr>
          <a:xfrm rot="0">
            <a:off x="8314494" y="3746265"/>
            <a:ext cx="1211497" cy="121149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12881969" y="3746265"/>
            <a:ext cx="1211497" cy="12114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0" id="10"/>
          <p:cNvGrpSpPr/>
          <p:nvPr/>
        </p:nvGrpSpPr>
        <p:grpSpPr>
          <a:xfrm rot="0">
            <a:off x="8314494" y="7956450"/>
            <a:ext cx="1211497" cy="12114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12881969" y="7956450"/>
            <a:ext cx="1211497" cy="121149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2063558">
            <a:off x="10424255" y="8267457"/>
            <a:ext cx="1285177" cy="2326113"/>
          </a:xfrm>
          <a:custGeom>
            <a:avLst/>
            <a:gdLst/>
            <a:ahLst/>
            <a:cxnLst/>
            <a:rect r="r" b="b" t="t" l="l"/>
            <a:pathLst>
              <a:path h="2326113" w="1285177">
                <a:moveTo>
                  <a:pt x="0" y="0"/>
                </a:moveTo>
                <a:lnTo>
                  <a:pt x="1285178" y="0"/>
                </a:lnTo>
                <a:lnTo>
                  <a:pt x="1285178" y="2326112"/>
                </a:lnTo>
                <a:lnTo>
                  <a:pt x="0" y="2326112"/>
                </a:lnTo>
                <a:lnTo>
                  <a:pt x="0" y="0"/>
                </a:lnTo>
                <a:close/>
              </a:path>
            </a:pathLst>
          </a:custGeom>
          <a:blipFill>
            <a:blip r:embed="rId5"/>
            <a:stretch>
              <a:fillRect l="0" t="0" r="0" b="0"/>
            </a:stretch>
          </a:blipFill>
        </p:spPr>
      </p:sp>
      <p:sp>
        <p:nvSpPr>
          <p:cNvPr name="Freeform 17" id="1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8" id="1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9" id="1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0" id="20"/>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21" id="21"/>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6"/>
            <a:stretch>
              <a:fillRect l="0" t="0" r="0" b="0"/>
            </a:stretch>
          </a:blipFill>
        </p:spPr>
      </p:sp>
      <p:sp>
        <p:nvSpPr>
          <p:cNvPr name="Freeform 22" id="22"/>
          <p:cNvSpPr/>
          <p:nvPr/>
        </p:nvSpPr>
        <p:spPr>
          <a:xfrm flipH="false" flipV="false" rot="0">
            <a:off x="715421" y="1830346"/>
            <a:ext cx="7090207" cy="2899341"/>
          </a:xfrm>
          <a:custGeom>
            <a:avLst/>
            <a:gdLst/>
            <a:ahLst/>
            <a:cxnLst/>
            <a:rect r="r" b="b" t="t" l="l"/>
            <a:pathLst>
              <a:path h="2899341" w="7090207">
                <a:moveTo>
                  <a:pt x="0" y="0"/>
                </a:moveTo>
                <a:lnTo>
                  <a:pt x="7090207" y="0"/>
                </a:lnTo>
                <a:lnTo>
                  <a:pt x="7090207" y="2899342"/>
                </a:lnTo>
                <a:lnTo>
                  <a:pt x="0" y="2899342"/>
                </a:lnTo>
                <a:lnTo>
                  <a:pt x="0" y="0"/>
                </a:lnTo>
                <a:close/>
              </a:path>
            </a:pathLst>
          </a:custGeom>
          <a:blipFill>
            <a:blip r:embed="rId7"/>
            <a:stretch>
              <a:fillRect l="0" t="0" r="0" b="0"/>
            </a:stretch>
          </a:blipFill>
        </p:spPr>
      </p:sp>
      <p:sp>
        <p:nvSpPr>
          <p:cNvPr name="Freeform 23" id="23"/>
          <p:cNvSpPr/>
          <p:nvPr/>
        </p:nvSpPr>
        <p:spPr>
          <a:xfrm flipH="false" flipV="false" rot="0">
            <a:off x="1666496" y="5143500"/>
            <a:ext cx="5271365" cy="2129855"/>
          </a:xfrm>
          <a:custGeom>
            <a:avLst/>
            <a:gdLst/>
            <a:ahLst/>
            <a:cxnLst/>
            <a:rect r="r" b="b" t="t" l="l"/>
            <a:pathLst>
              <a:path h="2129855" w="5271365">
                <a:moveTo>
                  <a:pt x="0" y="0"/>
                </a:moveTo>
                <a:lnTo>
                  <a:pt x="5271364" y="0"/>
                </a:lnTo>
                <a:lnTo>
                  <a:pt x="5271364" y="2129855"/>
                </a:lnTo>
                <a:lnTo>
                  <a:pt x="0" y="2129855"/>
                </a:lnTo>
                <a:lnTo>
                  <a:pt x="0" y="0"/>
                </a:lnTo>
                <a:close/>
              </a:path>
            </a:pathLst>
          </a:custGeom>
          <a:blipFill>
            <a:blip r:embed="rId8"/>
            <a:stretch>
              <a:fillRect l="-1411" t="-1361" r="0" b="-1361"/>
            </a:stretch>
          </a:blipFill>
        </p:spPr>
      </p:sp>
      <p:sp>
        <p:nvSpPr>
          <p:cNvPr name="TextBox 24" id="24"/>
          <p:cNvSpPr txBox="true"/>
          <p:nvPr/>
        </p:nvSpPr>
        <p:spPr>
          <a:xfrm rot="0">
            <a:off x="123822" y="866132"/>
            <a:ext cx="6366082" cy="381107"/>
          </a:xfrm>
          <a:prstGeom prst="rect">
            <a:avLst/>
          </a:prstGeom>
        </p:spPr>
        <p:txBody>
          <a:bodyPr anchor="t" rtlCol="false" tIns="0" lIns="0" bIns="0" rIns="0">
            <a:spAutoFit/>
          </a:bodyPr>
          <a:lstStyle/>
          <a:p>
            <a:pPr algn="l">
              <a:lnSpc>
                <a:spcPts val="2765"/>
              </a:lnSpc>
            </a:pPr>
            <a:r>
              <a:rPr lang="en-US" sz="2765">
                <a:solidFill>
                  <a:srgbClr val="FFFFFF"/>
                </a:solidFill>
                <a:latin typeface="Track"/>
                <a:ea typeface="Track"/>
                <a:cs typeface="Track"/>
                <a:sym typeface="Track"/>
              </a:rPr>
              <a:t>intermediate questions</a:t>
            </a:r>
          </a:p>
        </p:txBody>
      </p:sp>
      <p:sp>
        <p:nvSpPr>
          <p:cNvPr name="TextBox 25" id="25"/>
          <p:cNvSpPr txBox="true"/>
          <p:nvPr/>
        </p:nvSpPr>
        <p:spPr>
          <a:xfrm rot="0">
            <a:off x="338194" y="1418689"/>
            <a:ext cx="9422261" cy="259257"/>
          </a:xfrm>
          <a:prstGeom prst="rect">
            <a:avLst/>
          </a:prstGeom>
        </p:spPr>
        <p:txBody>
          <a:bodyPr anchor="t" rtlCol="false" tIns="0" lIns="0" bIns="0" rIns="0">
            <a:spAutoFit/>
          </a:bodyPr>
          <a:lstStyle/>
          <a:p>
            <a:pPr algn="l">
              <a:lnSpc>
                <a:spcPts val="1835"/>
              </a:lnSpc>
            </a:pPr>
            <a:r>
              <a:rPr lang="en-US" sz="1835">
                <a:solidFill>
                  <a:srgbClr val="F0B92D"/>
                </a:solidFill>
                <a:latin typeface="Track"/>
                <a:ea typeface="Track"/>
                <a:cs typeface="Track"/>
                <a:sym typeface="Track"/>
              </a:rPr>
              <a:t>DETERMINE THE TOP 3 MOST ORDERED PIZZA TYPES BASED ON REVENUE.</a:t>
            </a:r>
          </a:p>
        </p:txBody>
      </p:sp>
      <p:sp>
        <p:nvSpPr>
          <p:cNvPr name="TextBox 26" id="26"/>
          <p:cNvSpPr txBox="true"/>
          <p:nvPr/>
        </p:nvSpPr>
        <p:spPr>
          <a:xfrm rot="0">
            <a:off x="730771" y="332533"/>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8776239" y="1319373"/>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912605" y="2699262"/>
            <a:ext cx="7146807" cy="4333461"/>
          </a:xfrm>
          <a:custGeom>
            <a:avLst/>
            <a:gdLst/>
            <a:ahLst/>
            <a:cxnLst/>
            <a:rect r="r" b="b" t="t" l="l"/>
            <a:pathLst>
              <a:path h="4333461" w="7146807">
                <a:moveTo>
                  <a:pt x="0" y="0"/>
                </a:moveTo>
                <a:lnTo>
                  <a:pt x="7146808" y="0"/>
                </a:lnTo>
                <a:lnTo>
                  <a:pt x="7146808" y="4333460"/>
                </a:lnTo>
                <a:lnTo>
                  <a:pt x="0" y="4333460"/>
                </a:lnTo>
                <a:lnTo>
                  <a:pt x="0" y="0"/>
                </a:lnTo>
                <a:close/>
              </a:path>
            </a:pathLst>
          </a:custGeom>
          <a:blipFill>
            <a:blip r:embed="rId7"/>
            <a:stretch>
              <a:fillRect l="0" t="0" r="0" b="0"/>
            </a:stretch>
          </a:blipFill>
        </p:spPr>
      </p:sp>
      <p:sp>
        <p:nvSpPr>
          <p:cNvPr name="Freeform 8" id="8"/>
          <p:cNvSpPr/>
          <p:nvPr/>
        </p:nvSpPr>
        <p:spPr>
          <a:xfrm flipH="false" flipV="false" rot="0">
            <a:off x="10032650" y="7351788"/>
            <a:ext cx="3696900" cy="2380196"/>
          </a:xfrm>
          <a:custGeom>
            <a:avLst/>
            <a:gdLst/>
            <a:ahLst/>
            <a:cxnLst/>
            <a:rect r="r" b="b" t="t" l="l"/>
            <a:pathLst>
              <a:path h="2380196" w="3696900">
                <a:moveTo>
                  <a:pt x="0" y="0"/>
                </a:moveTo>
                <a:lnTo>
                  <a:pt x="3696900" y="0"/>
                </a:lnTo>
                <a:lnTo>
                  <a:pt x="3696900" y="2380196"/>
                </a:lnTo>
                <a:lnTo>
                  <a:pt x="0" y="2380196"/>
                </a:lnTo>
                <a:lnTo>
                  <a:pt x="0" y="0"/>
                </a:lnTo>
                <a:close/>
              </a:path>
            </a:pathLst>
          </a:custGeom>
          <a:blipFill>
            <a:blip r:embed="rId8"/>
            <a:stretch>
              <a:fillRect l="0" t="0" r="0" b="0"/>
            </a:stretch>
          </a:blipFill>
        </p:spPr>
      </p:sp>
      <p:sp>
        <p:nvSpPr>
          <p:cNvPr name="TextBox 9" id="9"/>
          <p:cNvSpPr txBox="true"/>
          <p:nvPr/>
        </p:nvSpPr>
        <p:spPr>
          <a:xfrm rot="0">
            <a:off x="13013241" y="1398955"/>
            <a:ext cx="5274759" cy="430984"/>
          </a:xfrm>
          <a:prstGeom prst="rect">
            <a:avLst/>
          </a:prstGeom>
        </p:spPr>
        <p:txBody>
          <a:bodyPr anchor="t" rtlCol="false" tIns="0" lIns="0" bIns="0" rIns="0">
            <a:spAutoFit/>
          </a:bodyPr>
          <a:lstStyle/>
          <a:p>
            <a:pPr algn="l">
              <a:lnSpc>
                <a:spcPts val="3156"/>
              </a:lnSpc>
            </a:pPr>
            <a:r>
              <a:rPr lang="en-US" sz="3156">
                <a:solidFill>
                  <a:srgbClr val="F0B92D"/>
                </a:solidFill>
                <a:latin typeface="Track"/>
                <a:ea typeface="Track"/>
                <a:cs typeface="Track"/>
                <a:sym typeface="Track"/>
              </a:rPr>
              <a:t>advanced questions</a:t>
            </a:r>
          </a:p>
        </p:txBody>
      </p:sp>
      <p:sp>
        <p:nvSpPr>
          <p:cNvPr name="TextBox 10" id="10"/>
          <p:cNvSpPr txBox="true"/>
          <p:nvPr/>
        </p:nvSpPr>
        <p:spPr>
          <a:xfrm rot="0">
            <a:off x="9228554" y="1460459"/>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1" id="11"/>
          <p:cNvSpPr txBox="true"/>
          <p:nvPr/>
        </p:nvSpPr>
        <p:spPr>
          <a:xfrm rot="0">
            <a:off x="8506075" y="1917221"/>
            <a:ext cx="9601937" cy="829407"/>
          </a:xfrm>
          <a:prstGeom prst="rect">
            <a:avLst/>
          </a:prstGeom>
        </p:spPr>
        <p:txBody>
          <a:bodyPr anchor="t" rtlCol="false" tIns="0" lIns="0" bIns="0" rIns="0">
            <a:spAutoFit/>
          </a:bodyPr>
          <a:lstStyle/>
          <a:p>
            <a:pPr algn="l">
              <a:lnSpc>
                <a:spcPts val="3156"/>
              </a:lnSpc>
            </a:pPr>
            <a:r>
              <a:rPr lang="en-US" sz="3156">
                <a:solidFill>
                  <a:srgbClr val="F0B92D"/>
                </a:solidFill>
                <a:latin typeface="Track"/>
                <a:ea typeface="Track"/>
                <a:cs typeface="Track"/>
                <a:sym typeface="Track"/>
              </a:rPr>
              <a:t>Calculate the percentage contribution of each pizza type to total revenue.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8589503" y="1431685"/>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836782" y="3024274"/>
            <a:ext cx="5259325" cy="2943081"/>
          </a:xfrm>
          <a:custGeom>
            <a:avLst/>
            <a:gdLst/>
            <a:ahLst/>
            <a:cxnLst/>
            <a:rect r="r" b="b" t="t" l="l"/>
            <a:pathLst>
              <a:path h="2943081" w="5259325">
                <a:moveTo>
                  <a:pt x="0" y="0"/>
                </a:moveTo>
                <a:lnTo>
                  <a:pt x="5259326" y="0"/>
                </a:lnTo>
                <a:lnTo>
                  <a:pt x="5259326" y="2943081"/>
                </a:lnTo>
                <a:lnTo>
                  <a:pt x="0" y="2943081"/>
                </a:lnTo>
                <a:lnTo>
                  <a:pt x="0" y="0"/>
                </a:lnTo>
                <a:close/>
              </a:path>
            </a:pathLst>
          </a:custGeom>
          <a:blipFill>
            <a:blip r:embed="rId7"/>
            <a:stretch>
              <a:fillRect l="0" t="-1394" r="0" b="-1394"/>
            </a:stretch>
          </a:blipFill>
        </p:spPr>
      </p:sp>
      <p:sp>
        <p:nvSpPr>
          <p:cNvPr name="Freeform 8" id="8"/>
          <p:cNvSpPr/>
          <p:nvPr/>
        </p:nvSpPr>
        <p:spPr>
          <a:xfrm flipH="false" flipV="false" rot="0">
            <a:off x="9218505" y="4329454"/>
            <a:ext cx="3618277" cy="5711202"/>
          </a:xfrm>
          <a:custGeom>
            <a:avLst/>
            <a:gdLst/>
            <a:ahLst/>
            <a:cxnLst/>
            <a:rect r="r" b="b" t="t" l="l"/>
            <a:pathLst>
              <a:path h="5711202" w="3618277">
                <a:moveTo>
                  <a:pt x="0" y="0"/>
                </a:moveTo>
                <a:lnTo>
                  <a:pt x="3618277" y="0"/>
                </a:lnTo>
                <a:lnTo>
                  <a:pt x="3618277" y="5711203"/>
                </a:lnTo>
                <a:lnTo>
                  <a:pt x="0" y="5711203"/>
                </a:lnTo>
                <a:lnTo>
                  <a:pt x="0" y="0"/>
                </a:lnTo>
                <a:close/>
              </a:path>
            </a:pathLst>
          </a:custGeom>
          <a:blipFill>
            <a:blip r:embed="rId8"/>
            <a:stretch>
              <a:fillRect l="0" t="0" r="0" b="0"/>
            </a:stretch>
          </a:blipFill>
        </p:spPr>
      </p:sp>
      <p:sp>
        <p:nvSpPr>
          <p:cNvPr name="TextBox 9" id="9"/>
          <p:cNvSpPr txBox="true"/>
          <p:nvPr/>
        </p:nvSpPr>
        <p:spPr>
          <a:xfrm rot="0">
            <a:off x="13013241" y="1456105"/>
            <a:ext cx="5274759" cy="430984"/>
          </a:xfrm>
          <a:prstGeom prst="rect">
            <a:avLst/>
          </a:prstGeom>
        </p:spPr>
        <p:txBody>
          <a:bodyPr anchor="t" rtlCol="false" tIns="0" lIns="0" bIns="0" rIns="0">
            <a:spAutoFit/>
          </a:bodyPr>
          <a:lstStyle/>
          <a:p>
            <a:pPr algn="l">
              <a:lnSpc>
                <a:spcPts val="3156"/>
              </a:lnSpc>
            </a:pPr>
            <a:r>
              <a:rPr lang="en-US" sz="3156">
                <a:solidFill>
                  <a:srgbClr val="F0B92D"/>
                </a:solidFill>
                <a:latin typeface="Track"/>
                <a:ea typeface="Track"/>
                <a:cs typeface="Track"/>
                <a:sym typeface="Track"/>
              </a:rPr>
              <a:t>advanced questions</a:t>
            </a:r>
          </a:p>
        </p:txBody>
      </p:sp>
      <p:sp>
        <p:nvSpPr>
          <p:cNvPr name="TextBox 10" id="10"/>
          <p:cNvSpPr txBox="true"/>
          <p:nvPr/>
        </p:nvSpPr>
        <p:spPr>
          <a:xfrm rot="0">
            <a:off x="9144000" y="1517609"/>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1" id="11"/>
          <p:cNvSpPr txBox="true"/>
          <p:nvPr/>
        </p:nvSpPr>
        <p:spPr>
          <a:xfrm rot="0">
            <a:off x="8589503" y="2031521"/>
            <a:ext cx="9468224" cy="829407"/>
          </a:xfrm>
          <a:prstGeom prst="rect">
            <a:avLst/>
          </a:prstGeom>
        </p:spPr>
        <p:txBody>
          <a:bodyPr anchor="t" rtlCol="false" tIns="0" lIns="0" bIns="0" rIns="0">
            <a:spAutoFit/>
          </a:bodyPr>
          <a:lstStyle/>
          <a:p>
            <a:pPr algn="l">
              <a:lnSpc>
                <a:spcPts val="3156"/>
              </a:lnSpc>
            </a:pPr>
            <a:r>
              <a:rPr lang="en-US" sz="3156">
                <a:solidFill>
                  <a:srgbClr val="F0B92D"/>
                </a:solidFill>
                <a:latin typeface="Track"/>
                <a:ea typeface="Track"/>
                <a:cs typeface="Track"/>
                <a:sym typeface="Track"/>
              </a:rPr>
              <a:t>Analyze the cumulative revenue generated over time.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0176241" y="1095574"/>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969327" y="3156110"/>
            <a:ext cx="7801975" cy="3419763"/>
          </a:xfrm>
          <a:custGeom>
            <a:avLst/>
            <a:gdLst/>
            <a:ahLst/>
            <a:cxnLst/>
            <a:rect r="r" b="b" t="t" l="l"/>
            <a:pathLst>
              <a:path h="3419763" w="7801975">
                <a:moveTo>
                  <a:pt x="0" y="0"/>
                </a:moveTo>
                <a:lnTo>
                  <a:pt x="7801975" y="0"/>
                </a:lnTo>
                <a:lnTo>
                  <a:pt x="7801975" y="3419764"/>
                </a:lnTo>
                <a:lnTo>
                  <a:pt x="0" y="3419764"/>
                </a:lnTo>
                <a:lnTo>
                  <a:pt x="0" y="0"/>
                </a:lnTo>
                <a:close/>
              </a:path>
            </a:pathLst>
          </a:custGeom>
          <a:blipFill>
            <a:blip r:embed="rId7"/>
            <a:stretch>
              <a:fillRect l="0" t="0" r="0" b="0"/>
            </a:stretch>
          </a:blipFill>
        </p:spPr>
      </p:sp>
      <p:sp>
        <p:nvSpPr>
          <p:cNvPr name="Freeform 8" id="8"/>
          <p:cNvSpPr/>
          <p:nvPr/>
        </p:nvSpPr>
        <p:spPr>
          <a:xfrm flipH="false" flipV="false" rot="0">
            <a:off x="9969327" y="6633024"/>
            <a:ext cx="2415900" cy="3375049"/>
          </a:xfrm>
          <a:custGeom>
            <a:avLst/>
            <a:gdLst/>
            <a:ahLst/>
            <a:cxnLst/>
            <a:rect r="r" b="b" t="t" l="l"/>
            <a:pathLst>
              <a:path h="3375049" w="2415900">
                <a:moveTo>
                  <a:pt x="0" y="0"/>
                </a:moveTo>
                <a:lnTo>
                  <a:pt x="2415900" y="0"/>
                </a:lnTo>
                <a:lnTo>
                  <a:pt x="2415900" y="3375048"/>
                </a:lnTo>
                <a:lnTo>
                  <a:pt x="0" y="3375048"/>
                </a:lnTo>
                <a:lnTo>
                  <a:pt x="0" y="0"/>
                </a:lnTo>
                <a:close/>
              </a:path>
            </a:pathLst>
          </a:custGeom>
          <a:blipFill>
            <a:blip r:embed="rId8"/>
            <a:stretch>
              <a:fillRect l="0" t="0" r="0" b="0"/>
            </a:stretch>
          </a:blipFill>
        </p:spPr>
      </p:sp>
      <p:sp>
        <p:nvSpPr>
          <p:cNvPr name="TextBox 9" id="9"/>
          <p:cNvSpPr txBox="true"/>
          <p:nvPr/>
        </p:nvSpPr>
        <p:spPr>
          <a:xfrm rot="0">
            <a:off x="12889093" y="664590"/>
            <a:ext cx="5274759" cy="430984"/>
          </a:xfrm>
          <a:prstGeom prst="rect">
            <a:avLst/>
          </a:prstGeom>
        </p:spPr>
        <p:txBody>
          <a:bodyPr anchor="t" rtlCol="false" tIns="0" lIns="0" bIns="0" rIns="0">
            <a:spAutoFit/>
          </a:bodyPr>
          <a:lstStyle/>
          <a:p>
            <a:pPr algn="l">
              <a:lnSpc>
                <a:spcPts val="3156"/>
              </a:lnSpc>
            </a:pPr>
            <a:r>
              <a:rPr lang="en-US" sz="3156">
                <a:solidFill>
                  <a:srgbClr val="F0B92D"/>
                </a:solidFill>
                <a:latin typeface="Track"/>
                <a:ea typeface="Track"/>
                <a:cs typeface="Track"/>
                <a:sym typeface="Track"/>
              </a:rPr>
              <a:t>advanced questions</a:t>
            </a:r>
          </a:p>
        </p:txBody>
      </p:sp>
      <p:sp>
        <p:nvSpPr>
          <p:cNvPr name="TextBox 10" id="10"/>
          <p:cNvSpPr txBox="true"/>
          <p:nvPr/>
        </p:nvSpPr>
        <p:spPr>
          <a:xfrm rot="0">
            <a:off x="10660290" y="1181497"/>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1" id="11"/>
          <p:cNvSpPr txBox="true"/>
          <p:nvPr/>
        </p:nvSpPr>
        <p:spPr>
          <a:xfrm rot="0">
            <a:off x="8637096" y="1879121"/>
            <a:ext cx="9526755" cy="1217843"/>
          </a:xfrm>
          <a:prstGeom prst="rect">
            <a:avLst/>
          </a:prstGeom>
        </p:spPr>
        <p:txBody>
          <a:bodyPr anchor="t" rtlCol="false" tIns="0" lIns="0" bIns="0" rIns="0">
            <a:spAutoFit/>
          </a:bodyPr>
          <a:lstStyle/>
          <a:p>
            <a:pPr algn="l">
              <a:lnSpc>
                <a:spcPts val="3132"/>
              </a:lnSpc>
            </a:pPr>
            <a:r>
              <a:rPr lang="en-US" sz="3132">
                <a:solidFill>
                  <a:srgbClr val="F0B92D"/>
                </a:solidFill>
                <a:latin typeface="Track"/>
                <a:ea typeface="Track"/>
                <a:cs typeface="Track"/>
                <a:sym typeface="Track"/>
              </a:rPr>
              <a:t>Determine the top 3 most ordered pizza types based on revenue for each pizza category.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3510029" y="1980734"/>
            <a:ext cx="11267941" cy="1730374"/>
          </a:xfrm>
          <a:prstGeom prst="rect">
            <a:avLst/>
          </a:prstGeom>
        </p:spPr>
        <p:txBody>
          <a:bodyPr anchor="t" rtlCol="false" tIns="0" lIns="0" bIns="0" rIns="0">
            <a:spAutoFit/>
          </a:bodyPr>
          <a:lstStyle/>
          <a:p>
            <a:pPr algn="ctr">
              <a:lnSpc>
                <a:spcPts val="12999"/>
              </a:lnSpc>
            </a:pPr>
            <a:r>
              <a:rPr lang="en-US" sz="12999">
                <a:solidFill>
                  <a:srgbClr val="F0B92D"/>
                </a:solidFill>
                <a:latin typeface="Track"/>
                <a:ea typeface="Track"/>
                <a:cs typeface="Track"/>
                <a:sym typeface="Track"/>
              </a:rPr>
              <a:t>thank you!</a:t>
            </a:r>
          </a:p>
        </p:txBody>
      </p:sp>
      <p:sp>
        <p:nvSpPr>
          <p:cNvPr name="Freeform 4" id="4"/>
          <p:cNvSpPr/>
          <p:nvPr/>
        </p:nvSpPr>
        <p:spPr>
          <a:xfrm flipH="false" flipV="false" rot="0">
            <a:off x="7777780" y="102870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231695" y="1114624"/>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6172626">
            <a:off x="9334621" y="2649685"/>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2"/>
            <a:stretch>
              <a:fillRect l="0" t="0" r="0" b="0"/>
            </a:stretch>
          </a:blipFill>
        </p:spPr>
      </p:sp>
      <p:sp>
        <p:nvSpPr>
          <p:cNvPr name="Freeform 3" id="3"/>
          <p:cNvSpPr/>
          <p:nvPr/>
        </p:nvSpPr>
        <p:spPr>
          <a:xfrm flipH="false" flipV="false" rot="0">
            <a:off x="10310022" y="1957236"/>
            <a:ext cx="10035476" cy="6372527"/>
          </a:xfrm>
          <a:custGeom>
            <a:avLst/>
            <a:gdLst/>
            <a:ahLst/>
            <a:cxnLst/>
            <a:rect r="r" b="b" t="t" l="l"/>
            <a:pathLst>
              <a:path h="6372527" w="10035476">
                <a:moveTo>
                  <a:pt x="0" y="0"/>
                </a:moveTo>
                <a:lnTo>
                  <a:pt x="10035475" y="0"/>
                </a:lnTo>
                <a:lnTo>
                  <a:pt x="10035475" y="6372528"/>
                </a:lnTo>
                <a:lnTo>
                  <a:pt x="0" y="6372528"/>
                </a:lnTo>
                <a:lnTo>
                  <a:pt x="0" y="0"/>
                </a:lnTo>
                <a:close/>
              </a:path>
            </a:pathLst>
          </a:custGeom>
          <a:blipFill>
            <a:blip r:embed="rId3"/>
            <a:stretch>
              <a:fillRect l="0" t="0" r="0" b="0"/>
            </a:stretch>
          </a:blipFill>
        </p:spPr>
      </p:sp>
      <p:sp>
        <p:nvSpPr>
          <p:cNvPr name="Freeform 4" id="4"/>
          <p:cNvSpPr/>
          <p:nvPr/>
        </p:nvSpPr>
        <p:spPr>
          <a:xfrm flipH="false" flipV="false" rot="0">
            <a:off x="1482615" y="102870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63558">
            <a:off x="11383994" y="8095244"/>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6"/>
            <a:stretch>
              <a:fillRect l="0" t="0" r="0" b="0"/>
            </a:stretch>
          </a:blipFill>
        </p:spPr>
      </p:sp>
      <p:sp>
        <p:nvSpPr>
          <p:cNvPr name="TextBox 6" id="6"/>
          <p:cNvSpPr txBox="true"/>
          <p:nvPr/>
        </p:nvSpPr>
        <p:spPr>
          <a:xfrm rot="0">
            <a:off x="1185283" y="3440201"/>
            <a:ext cx="7831745" cy="2671445"/>
          </a:xfrm>
          <a:prstGeom prst="rect">
            <a:avLst/>
          </a:prstGeom>
        </p:spPr>
        <p:txBody>
          <a:bodyPr anchor="t" rtlCol="false" tIns="0" lIns="0" bIns="0" rIns="0">
            <a:spAutoFit/>
          </a:bodyPr>
          <a:lstStyle/>
          <a:p>
            <a:pPr algn="just">
              <a:lnSpc>
                <a:spcPts val="2380"/>
              </a:lnSpc>
            </a:pPr>
            <a:r>
              <a:rPr lang="en-US" sz="1700">
                <a:solidFill>
                  <a:srgbClr val="FFFFFF"/>
                </a:solidFill>
                <a:latin typeface="Poppins"/>
                <a:ea typeface="Poppins"/>
                <a:cs typeface="Poppins"/>
                <a:sym typeface="Poppins"/>
              </a:rPr>
              <a:t>my name is Siba Prasad Rana, and I completed a pizza sales analysis using SQL for this project ,I utilize SQL queries to explore data and gain insights that could enhance sales and operations. ThisMy name is Siba Prasad Rana, and I completed a pizza sales analysis for this project using SQL. I utilized SQL queries to explore the data and gain insights that could enhance sales and operations. This project demonstrates my SQL skills and my ability to work with data to support business decisions. project showcases my SQL skills and my ability to work with date to support business decisions.</a:t>
            </a:r>
          </a:p>
        </p:txBody>
      </p:sp>
      <p:sp>
        <p:nvSpPr>
          <p:cNvPr name="Freeform 7" id="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6"/>
            <a:stretch>
              <a:fillRect l="0" t="0" r="0" b="0"/>
            </a:stretch>
          </a:blipFill>
        </p:spPr>
      </p:sp>
      <p:sp>
        <p:nvSpPr>
          <p:cNvPr name="Freeform 8" id="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6"/>
            <a:stretch>
              <a:fillRect l="0" t="0" r="0" b="0"/>
            </a:stretch>
          </a:blipFill>
        </p:spPr>
      </p:sp>
      <p:sp>
        <p:nvSpPr>
          <p:cNvPr name="Freeform 9" id="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7"/>
            <a:stretch>
              <a:fillRect l="0" t="0" r="0" b="0"/>
            </a:stretch>
          </a:blipFill>
        </p:spPr>
      </p:sp>
      <p:sp>
        <p:nvSpPr>
          <p:cNvPr name="TextBox 10" id="10"/>
          <p:cNvSpPr txBox="true"/>
          <p:nvPr/>
        </p:nvSpPr>
        <p:spPr>
          <a:xfrm rot="0">
            <a:off x="1028700" y="1985803"/>
            <a:ext cx="9397807" cy="1053118"/>
          </a:xfrm>
          <a:prstGeom prst="rect">
            <a:avLst/>
          </a:prstGeom>
        </p:spPr>
        <p:txBody>
          <a:bodyPr anchor="t" rtlCol="false" tIns="0" lIns="0" bIns="0" rIns="0">
            <a:spAutoFit/>
          </a:bodyPr>
          <a:lstStyle/>
          <a:p>
            <a:pPr algn="l">
              <a:lnSpc>
                <a:spcPts val="7826"/>
              </a:lnSpc>
            </a:pPr>
            <a:r>
              <a:rPr lang="en-US" sz="7826">
                <a:solidFill>
                  <a:srgbClr val="F0B92D"/>
                </a:solidFill>
                <a:latin typeface="Track"/>
                <a:ea typeface="Track"/>
                <a:cs typeface="Track"/>
                <a:sym typeface="Track"/>
              </a:rPr>
              <a:t>hello everyone</a:t>
            </a:r>
          </a:p>
        </p:txBody>
      </p:sp>
      <p:sp>
        <p:nvSpPr>
          <p:cNvPr name="TextBox 11" id="11"/>
          <p:cNvSpPr txBox="true"/>
          <p:nvPr/>
        </p:nvSpPr>
        <p:spPr>
          <a:xfrm rot="0">
            <a:off x="1936531" y="1114624"/>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Freeform 12" id="12"/>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7"/>
            <a:stretch>
              <a:fillRect l="0" t="0" r="0" b="0"/>
            </a:stretch>
          </a:blipFill>
        </p:spPr>
      </p:sp>
      <p:sp>
        <p:nvSpPr>
          <p:cNvPr name="Freeform 13" id="13"/>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4526859" y="102870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491705" y="1527374"/>
            <a:ext cx="5718841" cy="958307"/>
          </a:xfrm>
          <a:prstGeom prst="rect">
            <a:avLst/>
          </a:prstGeom>
        </p:spPr>
        <p:txBody>
          <a:bodyPr anchor="t" rtlCol="false" tIns="0" lIns="0" bIns="0" rIns="0">
            <a:spAutoFit/>
          </a:bodyPr>
          <a:lstStyle/>
          <a:p>
            <a:pPr algn="l">
              <a:lnSpc>
                <a:spcPts val="7200"/>
              </a:lnSpc>
            </a:pPr>
            <a:r>
              <a:rPr lang="en-US" sz="7200">
                <a:solidFill>
                  <a:srgbClr val="F0B92D"/>
                </a:solidFill>
                <a:latin typeface="Track"/>
                <a:ea typeface="Track"/>
                <a:cs typeface="Track"/>
                <a:sym typeface="Track"/>
              </a:rPr>
              <a:t>questions</a:t>
            </a:r>
          </a:p>
        </p:txBody>
      </p:sp>
      <p:sp>
        <p:nvSpPr>
          <p:cNvPr name="TextBox 6" id="6"/>
          <p:cNvSpPr txBox="true"/>
          <p:nvPr/>
        </p:nvSpPr>
        <p:spPr>
          <a:xfrm rot="0">
            <a:off x="14980775" y="1114624"/>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7" id="7"/>
          <p:cNvSpPr txBox="true"/>
          <p:nvPr/>
        </p:nvSpPr>
        <p:spPr>
          <a:xfrm rot="0">
            <a:off x="9491705" y="2305962"/>
            <a:ext cx="8531713" cy="7300174"/>
          </a:xfrm>
          <a:prstGeom prst="rect">
            <a:avLst/>
          </a:prstGeom>
        </p:spPr>
        <p:txBody>
          <a:bodyPr anchor="t" rtlCol="false" tIns="0" lIns="0" bIns="0" rIns="0">
            <a:spAutoFit/>
          </a:bodyPr>
          <a:lstStyle/>
          <a:p>
            <a:pPr algn="just">
              <a:lnSpc>
                <a:spcPts val="2557"/>
              </a:lnSpc>
            </a:pPr>
            <a:r>
              <a:rPr lang="en-US" sz="1827">
                <a:solidFill>
                  <a:srgbClr val="FFFFFF"/>
                </a:solidFill>
                <a:latin typeface="Poppins"/>
                <a:ea typeface="Poppins"/>
                <a:cs typeface="Poppins"/>
                <a:sym typeface="Poppins"/>
              </a:rPr>
              <a:t>Basic:</a:t>
            </a:r>
          </a:p>
          <a:p>
            <a:pPr algn="just">
              <a:lnSpc>
                <a:spcPts val="2557"/>
              </a:lnSpc>
            </a:pPr>
            <a:r>
              <a:rPr lang="en-US" sz="1827">
                <a:solidFill>
                  <a:srgbClr val="FFFFFF"/>
                </a:solidFill>
                <a:latin typeface="Poppins"/>
                <a:ea typeface="Poppins"/>
                <a:cs typeface="Poppins"/>
                <a:sym typeface="Poppins"/>
              </a:rPr>
              <a:t>Retrieve the total number of orders placed.</a:t>
            </a:r>
          </a:p>
          <a:p>
            <a:pPr algn="just">
              <a:lnSpc>
                <a:spcPts val="2557"/>
              </a:lnSpc>
            </a:pPr>
            <a:r>
              <a:rPr lang="en-US" sz="1827">
                <a:solidFill>
                  <a:srgbClr val="FFFFFF"/>
                </a:solidFill>
                <a:latin typeface="Poppins"/>
                <a:ea typeface="Poppins"/>
                <a:cs typeface="Poppins"/>
                <a:sym typeface="Poppins"/>
              </a:rPr>
              <a:t>Calculate the total revenue generated from pizza sales.</a:t>
            </a:r>
          </a:p>
          <a:p>
            <a:pPr algn="just">
              <a:lnSpc>
                <a:spcPts val="2557"/>
              </a:lnSpc>
            </a:pPr>
            <a:r>
              <a:rPr lang="en-US" sz="1827">
                <a:solidFill>
                  <a:srgbClr val="FFFFFF"/>
                </a:solidFill>
                <a:latin typeface="Poppins"/>
                <a:ea typeface="Poppins"/>
                <a:cs typeface="Poppins"/>
                <a:sym typeface="Poppins"/>
              </a:rPr>
              <a:t>Identify the highest-priced pizza.</a:t>
            </a:r>
          </a:p>
          <a:p>
            <a:pPr algn="just">
              <a:lnSpc>
                <a:spcPts val="2557"/>
              </a:lnSpc>
            </a:pPr>
            <a:r>
              <a:rPr lang="en-US" sz="1827">
                <a:solidFill>
                  <a:srgbClr val="FFFFFF"/>
                </a:solidFill>
                <a:latin typeface="Poppins"/>
                <a:ea typeface="Poppins"/>
                <a:cs typeface="Poppins"/>
                <a:sym typeface="Poppins"/>
              </a:rPr>
              <a:t>Identify the most common pizza size ordered.</a:t>
            </a:r>
          </a:p>
          <a:p>
            <a:pPr algn="just">
              <a:lnSpc>
                <a:spcPts val="2557"/>
              </a:lnSpc>
            </a:pPr>
            <a:r>
              <a:rPr lang="en-US" sz="1827">
                <a:solidFill>
                  <a:srgbClr val="FFFFFF"/>
                </a:solidFill>
                <a:latin typeface="Poppins"/>
                <a:ea typeface="Poppins"/>
                <a:cs typeface="Poppins"/>
                <a:sym typeface="Poppins"/>
              </a:rPr>
              <a:t>List the top 5 most ordered pizza types along with their quantities.</a:t>
            </a:r>
          </a:p>
          <a:p>
            <a:pPr algn="just">
              <a:lnSpc>
                <a:spcPts val="2557"/>
              </a:lnSpc>
            </a:pPr>
          </a:p>
          <a:p>
            <a:pPr algn="just">
              <a:lnSpc>
                <a:spcPts val="2557"/>
              </a:lnSpc>
            </a:pPr>
          </a:p>
          <a:p>
            <a:pPr algn="just">
              <a:lnSpc>
                <a:spcPts val="2557"/>
              </a:lnSpc>
            </a:pPr>
            <a:r>
              <a:rPr lang="en-US" sz="1827">
                <a:solidFill>
                  <a:srgbClr val="FFFFFF"/>
                </a:solidFill>
                <a:latin typeface="Poppins"/>
                <a:ea typeface="Poppins"/>
                <a:cs typeface="Poppins"/>
                <a:sym typeface="Poppins"/>
              </a:rPr>
              <a:t>Intermediate:</a:t>
            </a:r>
          </a:p>
          <a:p>
            <a:pPr algn="just">
              <a:lnSpc>
                <a:spcPts val="2557"/>
              </a:lnSpc>
            </a:pPr>
            <a:r>
              <a:rPr lang="en-US" sz="1827">
                <a:solidFill>
                  <a:srgbClr val="FFFFFF"/>
                </a:solidFill>
                <a:latin typeface="Poppins"/>
                <a:ea typeface="Poppins"/>
                <a:cs typeface="Poppins"/>
                <a:sym typeface="Poppins"/>
              </a:rPr>
              <a:t>Join the necessary tables to find the total quantity of each pizza category ordered.</a:t>
            </a:r>
          </a:p>
          <a:p>
            <a:pPr algn="just">
              <a:lnSpc>
                <a:spcPts val="2557"/>
              </a:lnSpc>
            </a:pPr>
            <a:r>
              <a:rPr lang="en-US" sz="1827">
                <a:solidFill>
                  <a:srgbClr val="FFFFFF"/>
                </a:solidFill>
                <a:latin typeface="Poppins"/>
                <a:ea typeface="Poppins"/>
                <a:cs typeface="Poppins"/>
                <a:sym typeface="Poppins"/>
              </a:rPr>
              <a:t>Determine the distribution of orders by hour of the day.</a:t>
            </a:r>
          </a:p>
          <a:p>
            <a:pPr algn="just">
              <a:lnSpc>
                <a:spcPts val="2557"/>
              </a:lnSpc>
            </a:pPr>
            <a:r>
              <a:rPr lang="en-US" sz="1827">
                <a:solidFill>
                  <a:srgbClr val="FFFFFF"/>
                </a:solidFill>
                <a:latin typeface="Poppins"/>
                <a:ea typeface="Poppins"/>
                <a:cs typeface="Poppins"/>
                <a:sym typeface="Poppins"/>
              </a:rPr>
              <a:t>Join relevant tables to find the category-wise distribution of pizzas.</a:t>
            </a:r>
          </a:p>
          <a:p>
            <a:pPr algn="just">
              <a:lnSpc>
                <a:spcPts val="2557"/>
              </a:lnSpc>
            </a:pPr>
            <a:r>
              <a:rPr lang="en-US" sz="1827">
                <a:solidFill>
                  <a:srgbClr val="FFFFFF"/>
                </a:solidFill>
                <a:latin typeface="Poppins"/>
                <a:ea typeface="Poppins"/>
                <a:cs typeface="Poppins"/>
                <a:sym typeface="Poppins"/>
              </a:rPr>
              <a:t>Group the orders by date and calculate the average number of pizzas ordered per day.</a:t>
            </a:r>
          </a:p>
          <a:p>
            <a:pPr algn="just">
              <a:lnSpc>
                <a:spcPts val="2557"/>
              </a:lnSpc>
            </a:pPr>
            <a:r>
              <a:rPr lang="en-US" sz="1827">
                <a:solidFill>
                  <a:srgbClr val="FFFFFF"/>
                </a:solidFill>
                <a:latin typeface="Poppins"/>
                <a:ea typeface="Poppins"/>
                <a:cs typeface="Poppins"/>
                <a:sym typeface="Poppins"/>
              </a:rPr>
              <a:t>Determine the top 3 most ordered pizza types based on revenue.</a:t>
            </a:r>
          </a:p>
          <a:p>
            <a:pPr algn="just">
              <a:lnSpc>
                <a:spcPts val="2557"/>
              </a:lnSpc>
            </a:pPr>
          </a:p>
          <a:p>
            <a:pPr algn="just">
              <a:lnSpc>
                <a:spcPts val="2557"/>
              </a:lnSpc>
            </a:pPr>
            <a:r>
              <a:rPr lang="en-US" sz="1827">
                <a:solidFill>
                  <a:srgbClr val="FFFFFF"/>
                </a:solidFill>
                <a:latin typeface="Poppins"/>
                <a:ea typeface="Poppins"/>
                <a:cs typeface="Poppins"/>
                <a:sym typeface="Poppins"/>
              </a:rPr>
              <a:t>Advanced:</a:t>
            </a:r>
          </a:p>
          <a:p>
            <a:pPr algn="just">
              <a:lnSpc>
                <a:spcPts val="2557"/>
              </a:lnSpc>
            </a:pPr>
            <a:r>
              <a:rPr lang="en-US" sz="1827">
                <a:solidFill>
                  <a:srgbClr val="FFFFFF"/>
                </a:solidFill>
                <a:latin typeface="Poppins"/>
                <a:ea typeface="Poppins"/>
                <a:cs typeface="Poppins"/>
                <a:sym typeface="Poppins"/>
              </a:rPr>
              <a:t>Calculate the percentage contribution of each pizza type to total revenue.</a:t>
            </a:r>
          </a:p>
          <a:p>
            <a:pPr algn="just">
              <a:lnSpc>
                <a:spcPts val="2557"/>
              </a:lnSpc>
            </a:pPr>
            <a:r>
              <a:rPr lang="en-US" sz="1827">
                <a:solidFill>
                  <a:srgbClr val="FFFFFF"/>
                </a:solidFill>
                <a:latin typeface="Poppins"/>
                <a:ea typeface="Poppins"/>
                <a:cs typeface="Poppins"/>
                <a:sym typeface="Poppins"/>
              </a:rPr>
              <a:t>Analyze the cumulative revenue generated over time.</a:t>
            </a:r>
          </a:p>
          <a:p>
            <a:pPr algn="just">
              <a:lnSpc>
                <a:spcPts val="2557"/>
              </a:lnSpc>
            </a:pPr>
            <a:r>
              <a:rPr lang="en-US" sz="1827">
                <a:solidFill>
                  <a:srgbClr val="FFFFFF"/>
                </a:solidFill>
                <a:latin typeface="Poppins"/>
                <a:ea typeface="Poppins"/>
                <a:cs typeface="Poppins"/>
                <a:sym typeface="Poppins"/>
              </a:rPr>
              <a:t>Determine the top 3 most ordered pizza types based on revenue for each pizza category.</a:t>
            </a:r>
          </a:p>
        </p:txBody>
      </p:sp>
      <p:sp>
        <p:nvSpPr>
          <p:cNvPr name="Freeform 8" id="8"/>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4526859" y="102870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619506" y="3561178"/>
            <a:ext cx="5718841" cy="958307"/>
          </a:xfrm>
          <a:prstGeom prst="rect">
            <a:avLst/>
          </a:prstGeom>
        </p:spPr>
        <p:txBody>
          <a:bodyPr anchor="t" rtlCol="false" tIns="0" lIns="0" bIns="0" rIns="0">
            <a:spAutoFit/>
          </a:bodyPr>
          <a:lstStyle/>
          <a:p>
            <a:pPr algn="l">
              <a:lnSpc>
                <a:spcPts val="7200"/>
              </a:lnSpc>
            </a:pPr>
            <a:r>
              <a:rPr lang="en-US" sz="7200">
                <a:solidFill>
                  <a:srgbClr val="F0B92D"/>
                </a:solidFill>
                <a:latin typeface="Track"/>
                <a:ea typeface="Track"/>
                <a:cs typeface="Track"/>
                <a:sym typeface="Track"/>
              </a:rPr>
              <a:t>objective</a:t>
            </a:r>
          </a:p>
        </p:txBody>
      </p:sp>
      <p:sp>
        <p:nvSpPr>
          <p:cNvPr name="TextBox 6" id="6"/>
          <p:cNvSpPr txBox="true"/>
          <p:nvPr/>
        </p:nvSpPr>
        <p:spPr>
          <a:xfrm rot="0">
            <a:off x="14980775" y="1114624"/>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7" id="7"/>
          <p:cNvSpPr txBox="true"/>
          <p:nvPr/>
        </p:nvSpPr>
        <p:spPr>
          <a:xfrm rot="0">
            <a:off x="9619506" y="4565051"/>
            <a:ext cx="8322656" cy="801961"/>
          </a:xfrm>
          <a:prstGeom prst="rect">
            <a:avLst/>
          </a:prstGeom>
        </p:spPr>
        <p:txBody>
          <a:bodyPr anchor="t" rtlCol="false" tIns="0" lIns="0" bIns="0" rIns="0">
            <a:spAutoFit/>
          </a:bodyPr>
          <a:lstStyle/>
          <a:p>
            <a:pPr algn="just">
              <a:lnSpc>
                <a:spcPts val="2130"/>
              </a:lnSpc>
            </a:pPr>
            <a:r>
              <a:rPr lang="en-US" sz="1521">
                <a:solidFill>
                  <a:srgbClr val="FFFFFF"/>
                </a:solidFill>
                <a:latin typeface="Poppins"/>
                <a:ea typeface="Poppins"/>
                <a:cs typeface="Poppins"/>
                <a:sym typeface="Poppins"/>
              </a:rPr>
              <a:t>-  Analyze sales trend variations over time.  </a:t>
            </a:r>
          </a:p>
          <a:p>
            <a:pPr algn="just">
              <a:lnSpc>
                <a:spcPts val="2130"/>
              </a:lnSpc>
            </a:pPr>
            <a:r>
              <a:rPr lang="en-US" sz="1521">
                <a:solidFill>
                  <a:srgbClr val="FFFFFF"/>
                </a:solidFill>
                <a:latin typeface="Poppins"/>
                <a:ea typeface="Poppins"/>
                <a:cs typeface="Poppins"/>
                <a:sym typeface="Poppins"/>
              </a:rPr>
              <a:t>-  Identify the most popular pizza types and target customer demographics.  </a:t>
            </a:r>
          </a:p>
          <a:p>
            <a:pPr algn="just">
              <a:lnSpc>
                <a:spcPts val="2130"/>
              </a:lnSpc>
            </a:pPr>
            <a:r>
              <a:rPr lang="en-US" sz="1521">
                <a:solidFill>
                  <a:srgbClr val="FFFFFF"/>
                </a:solidFill>
                <a:latin typeface="Poppins"/>
                <a:ea typeface="Poppins"/>
                <a:cs typeface="Poppins"/>
                <a:sym typeface="Poppins"/>
              </a:rPr>
              <a:t>-  Provide actionable recommendations to enhance sales and marketing strategies. </a:t>
            </a:r>
          </a:p>
        </p:txBody>
      </p:sp>
      <p:sp>
        <p:nvSpPr>
          <p:cNvPr name="Freeform 8" id="8"/>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7094727" y="0"/>
            <a:ext cx="11193273" cy="10287000"/>
            <a:chOff x="0" y="0"/>
            <a:chExt cx="8270827" cy="7601172"/>
          </a:xfrm>
        </p:grpSpPr>
        <p:sp>
          <p:nvSpPr>
            <p:cNvPr name="Freeform 3" id="3"/>
            <p:cNvSpPr/>
            <p:nvPr/>
          </p:nvSpPr>
          <p:spPr>
            <a:xfrm flipH="false" flipV="false" rot="0">
              <a:off x="-81534" y="-15367"/>
              <a:ext cx="8355409" cy="7628097"/>
            </a:xfrm>
            <a:custGeom>
              <a:avLst/>
              <a:gdLst/>
              <a:ahLst/>
              <a:cxnLst/>
              <a:rect r="r" b="b" t="t" l="l"/>
              <a:pathLst>
                <a:path h="7628097" w="8355409">
                  <a:moveTo>
                    <a:pt x="8352361" y="7595549"/>
                  </a:moveTo>
                  <a:cubicBezTo>
                    <a:pt x="8002492" y="7628097"/>
                    <a:pt x="7693579" y="7614632"/>
                    <a:pt x="7340561" y="7597139"/>
                  </a:cubicBezTo>
                  <a:cubicBezTo>
                    <a:pt x="5390748" y="7624668"/>
                    <a:pt x="2908837" y="7604772"/>
                    <a:pt x="843120" y="7601750"/>
                  </a:cubicBezTo>
                  <a:cubicBezTo>
                    <a:pt x="763031" y="7626319"/>
                    <a:pt x="794204" y="7539731"/>
                    <a:pt x="768503" y="7504746"/>
                  </a:cubicBezTo>
                  <a:cubicBezTo>
                    <a:pt x="698364" y="7443204"/>
                    <a:pt x="638670" y="7385478"/>
                    <a:pt x="608658" y="7307557"/>
                  </a:cubicBezTo>
                  <a:cubicBezTo>
                    <a:pt x="665698" y="6936714"/>
                    <a:pt x="748771" y="7065204"/>
                    <a:pt x="650609" y="6821421"/>
                  </a:cubicBezTo>
                  <a:cubicBezTo>
                    <a:pt x="716935" y="6707560"/>
                    <a:pt x="668517" y="6556170"/>
                    <a:pt x="597880" y="6501307"/>
                  </a:cubicBezTo>
                  <a:cubicBezTo>
                    <a:pt x="530062" y="6299188"/>
                    <a:pt x="583123" y="6430223"/>
                    <a:pt x="506019" y="6319543"/>
                  </a:cubicBezTo>
                  <a:cubicBezTo>
                    <a:pt x="404374" y="6285989"/>
                    <a:pt x="519616" y="6241621"/>
                    <a:pt x="473022" y="6216654"/>
                  </a:cubicBezTo>
                  <a:cubicBezTo>
                    <a:pt x="372870" y="6033618"/>
                    <a:pt x="297590" y="5957922"/>
                    <a:pt x="191137" y="5833725"/>
                  </a:cubicBezTo>
                  <a:cubicBezTo>
                    <a:pt x="122987" y="5793333"/>
                    <a:pt x="199428" y="5741651"/>
                    <a:pt x="166099" y="5713663"/>
                  </a:cubicBezTo>
                  <a:cubicBezTo>
                    <a:pt x="0" y="5597575"/>
                    <a:pt x="172400" y="5625722"/>
                    <a:pt x="137745" y="5544143"/>
                  </a:cubicBezTo>
                  <a:cubicBezTo>
                    <a:pt x="75057" y="5425512"/>
                    <a:pt x="162451" y="5314036"/>
                    <a:pt x="211698" y="5240726"/>
                  </a:cubicBezTo>
                  <a:cubicBezTo>
                    <a:pt x="350651" y="5092834"/>
                    <a:pt x="468545" y="4850959"/>
                    <a:pt x="436543" y="4805637"/>
                  </a:cubicBezTo>
                  <a:cubicBezTo>
                    <a:pt x="440522" y="4723581"/>
                    <a:pt x="555100" y="4677146"/>
                    <a:pt x="518787" y="4591909"/>
                  </a:cubicBezTo>
                  <a:cubicBezTo>
                    <a:pt x="550623" y="4536251"/>
                    <a:pt x="614627" y="4443063"/>
                    <a:pt x="685098" y="4381362"/>
                  </a:cubicBezTo>
                  <a:cubicBezTo>
                    <a:pt x="694384" y="4153640"/>
                    <a:pt x="739983" y="4069358"/>
                    <a:pt x="769995" y="3951362"/>
                  </a:cubicBezTo>
                  <a:cubicBezTo>
                    <a:pt x="834829" y="3846248"/>
                    <a:pt x="855722" y="3742087"/>
                    <a:pt x="919560" y="3653829"/>
                  </a:cubicBezTo>
                  <a:cubicBezTo>
                    <a:pt x="855224" y="3558415"/>
                    <a:pt x="942443" y="3544421"/>
                    <a:pt x="913591" y="3503711"/>
                  </a:cubicBezTo>
                  <a:cubicBezTo>
                    <a:pt x="1040273" y="3342938"/>
                    <a:pt x="1001473" y="3049539"/>
                    <a:pt x="973450" y="2875885"/>
                  </a:cubicBezTo>
                  <a:cubicBezTo>
                    <a:pt x="930836" y="2753437"/>
                    <a:pt x="896678" y="2691577"/>
                    <a:pt x="802993" y="2639099"/>
                  </a:cubicBezTo>
                  <a:cubicBezTo>
                    <a:pt x="823388" y="2572309"/>
                    <a:pt x="754741" y="2514583"/>
                    <a:pt x="733682" y="2522375"/>
                  </a:cubicBezTo>
                  <a:cubicBezTo>
                    <a:pt x="745952" y="2390863"/>
                    <a:pt x="681119" y="2354129"/>
                    <a:pt x="665366" y="2302446"/>
                  </a:cubicBezTo>
                  <a:cubicBezTo>
                    <a:pt x="587765" y="2235815"/>
                    <a:pt x="767177" y="2226114"/>
                    <a:pt x="669843" y="2139606"/>
                  </a:cubicBezTo>
                  <a:cubicBezTo>
                    <a:pt x="697700" y="2012227"/>
                    <a:pt x="701182" y="1946869"/>
                    <a:pt x="674652" y="1890733"/>
                  </a:cubicBezTo>
                  <a:cubicBezTo>
                    <a:pt x="654423" y="1844139"/>
                    <a:pt x="758388" y="1750156"/>
                    <a:pt x="721246" y="1757949"/>
                  </a:cubicBezTo>
                  <a:cubicBezTo>
                    <a:pt x="722904" y="1687342"/>
                    <a:pt x="674486" y="1657446"/>
                    <a:pt x="647293" y="1636296"/>
                  </a:cubicBezTo>
                  <a:cubicBezTo>
                    <a:pt x="659729" y="1607194"/>
                    <a:pt x="737827" y="1552967"/>
                    <a:pt x="746616" y="1536588"/>
                  </a:cubicBezTo>
                  <a:cubicBezTo>
                    <a:pt x="756067" y="1464232"/>
                    <a:pt x="659729" y="1448171"/>
                    <a:pt x="731526" y="1373906"/>
                  </a:cubicBezTo>
                  <a:cubicBezTo>
                    <a:pt x="681782" y="1285966"/>
                    <a:pt x="642484" y="1274199"/>
                    <a:pt x="659231" y="1210271"/>
                  </a:cubicBezTo>
                  <a:cubicBezTo>
                    <a:pt x="519118" y="708710"/>
                    <a:pt x="658402" y="870119"/>
                    <a:pt x="713287" y="600892"/>
                  </a:cubicBezTo>
                  <a:cubicBezTo>
                    <a:pt x="787406" y="400046"/>
                    <a:pt x="690405" y="443618"/>
                    <a:pt x="670175" y="305267"/>
                  </a:cubicBezTo>
                  <a:cubicBezTo>
                    <a:pt x="698198" y="37948"/>
                    <a:pt x="571682" y="79613"/>
                    <a:pt x="739818" y="15367"/>
                  </a:cubicBezTo>
                  <a:cubicBezTo>
                    <a:pt x="3102342" y="38584"/>
                    <a:pt x="5593871" y="31428"/>
                    <a:pt x="7847953" y="18547"/>
                  </a:cubicBezTo>
                  <a:cubicBezTo>
                    <a:pt x="8060527" y="54328"/>
                    <a:pt x="8325830" y="0"/>
                    <a:pt x="8340920" y="41765"/>
                  </a:cubicBezTo>
                  <a:cubicBezTo>
                    <a:pt x="8349873" y="265352"/>
                    <a:pt x="8340256" y="513270"/>
                    <a:pt x="8340090" y="780112"/>
                  </a:cubicBezTo>
                  <a:cubicBezTo>
                    <a:pt x="8338432" y="2072497"/>
                    <a:pt x="8352488" y="3452504"/>
                    <a:pt x="8341252" y="4695115"/>
                  </a:cubicBezTo>
                  <a:cubicBezTo>
                    <a:pt x="8355409" y="5736562"/>
                    <a:pt x="8327655" y="6608806"/>
                    <a:pt x="8352361" y="7595549"/>
                  </a:cubicBezTo>
                  <a:close/>
                </a:path>
              </a:pathLst>
            </a:custGeom>
            <a:blipFill>
              <a:blip r:embed="rId2"/>
              <a:stretch>
                <a:fillRect l="-19130" t="0" r="-18996" b="-15"/>
              </a:stretch>
            </a:blipFill>
          </p:spPr>
        </p:sp>
      </p:grpSp>
      <p:sp>
        <p:nvSpPr>
          <p:cNvPr name="TextBox 4" id="4"/>
          <p:cNvSpPr txBox="true"/>
          <p:nvPr/>
        </p:nvSpPr>
        <p:spPr>
          <a:xfrm rot="0">
            <a:off x="172554" y="2915156"/>
            <a:ext cx="7889962" cy="927676"/>
          </a:xfrm>
          <a:prstGeom prst="rect">
            <a:avLst/>
          </a:prstGeom>
        </p:spPr>
        <p:txBody>
          <a:bodyPr anchor="t" rtlCol="false" tIns="0" lIns="0" bIns="0" rIns="0">
            <a:spAutoFit/>
          </a:bodyPr>
          <a:lstStyle/>
          <a:p>
            <a:pPr algn="l">
              <a:lnSpc>
                <a:spcPts val="6935"/>
              </a:lnSpc>
            </a:pPr>
            <a:r>
              <a:rPr lang="en-US" sz="6935">
                <a:solidFill>
                  <a:srgbClr val="F0B92D"/>
                </a:solidFill>
                <a:latin typeface="Track"/>
                <a:ea typeface="Track"/>
                <a:cs typeface="Track"/>
                <a:sym typeface="Track"/>
              </a:rPr>
              <a:t>data overview</a:t>
            </a:r>
          </a:p>
        </p:txBody>
      </p:sp>
      <p:sp>
        <p:nvSpPr>
          <p:cNvPr name="TextBox 5" id="5"/>
          <p:cNvSpPr txBox="true"/>
          <p:nvPr/>
        </p:nvSpPr>
        <p:spPr>
          <a:xfrm rot="0">
            <a:off x="193836" y="4185508"/>
            <a:ext cx="6900891" cy="2343284"/>
          </a:xfrm>
          <a:prstGeom prst="rect">
            <a:avLst/>
          </a:prstGeom>
        </p:spPr>
        <p:txBody>
          <a:bodyPr anchor="t" rtlCol="false" tIns="0" lIns="0" bIns="0" rIns="0">
            <a:spAutoFit/>
          </a:bodyPr>
          <a:lstStyle/>
          <a:p>
            <a:pPr algn="just">
              <a:lnSpc>
                <a:spcPts val="2346"/>
              </a:lnSpc>
            </a:pPr>
            <a:r>
              <a:rPr lang="en-US" sz="1675">
                <a:solidFill>
                  <a:srgbClr val="FFFFFF"/>
                </a:solidFill>
                <a:latin typeface="Poppins"/>
                <a:ea typeface="Poppins"/>
                <a:cs typeface="Poppins"/>
                <a:sym typeface="Poppins"/>
              </a:rPr>
              <a:t>This analysis identifies the factors that influence purchasing behavior, such as seasonal trends, popular toppings, and peak sales times. It also examines regional taste differences to refine marketing strategies. The findings will inform menu enhancements, guide new product introductions, and optimize inventory management, ultimately leading to increased customer satisfaction and sales growth in the competitive food industry.</a:t>
            </a:r>
          </a:p>
        </p:txBody>
      </p:sp>
      <p:sp>
        <p:nvSpPr>
          <p:cNvPr name="Freeform 6" id="6"/>
          <p:cNvSpPr/>
          <p:nvPr/>
        </p:nvSpPr>
        <p:spPr>
          <a:xfrm flipH="false" flipV="false" rot="0">
            <a:off x="2836526" y="1467793"/>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347510" y="1553717"/>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18555" y="812601"/>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238398" y="-757608"/>
            <a:ext cx="2337169" cy="2402697"/>
          </a:xfrm>
          <a:custGeom>
            <a:avLst/>
            <a:gdLst/>
            <a:ahLst/>
            <a:cxnLst/>
            <a:rect r="r" b="b" t="t" l="l"/>
            <a:pathLst>
              <a:path h="2402697" w="2337169">
                <a:moveTo>
                  <a:pt x="2337170" y="2402698"/>
                </a:moveTo>
                <a:lnTo>
                  <a:pt x="0" y="2402698"/>
                </a:lnTo>
                <a:lnTo>
                  <a:pt x="0" y="0"/>
                </a:lnTo>
                <a:lnTo>
                  <a:pt x="2337170" y="0"/>
                </a:lnTo>
                <a:lnTo>
                  <a:pt x="2337170"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633166" y="5716770"/>
            <a:ext cx="2337169" cy="2402697"/>
          </a:xfrm>
          <a:custGeom>
            <a:avLst/>
            <a:gdLst/>
            <a:ahLst/>
            <a:cxnLst/>
            <a:rect r="r" b="b" t="t" l="l"/>
            <a:pathLst>
              <a:path h="2402697" w="2337169">
                <a:moveTo>
                  <a:pt x="2337170" y="0"/>
                </a:moveTo>
                <a:lnTo>
                  <a:pt x="0" y="0"/>
                </a:lnTo>
                <a:lnTo>
                  <a:pt x="0" y="2402697"/>
                </a:lnTo>
                <a:lnTo>
                  <a:pt x="2337170" y="2402697"/>
                </a:lnTo>
                <a:lnTo>
                  <a:pt x="23371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732248" y="2628121"/>
            <a:ext cx="6790977" cy="1255866"/>
          </a:xfrm>
          <a:custGeom>
            <a:avLst/>
            <a:gdLst/>
            <a:ahLst/>
            <a:cxnLst/>
            <a:rect r="r" b="b" t="t" l="l"/>
            <a:pathLst>
              <a:path h="1255866" w="6790977">
                <a:moveTo>
                  <a:pt x="0" y="0"/>
                </a:moveTo>
                <a:lnTo>
                  <a:pt x="6790978" y="0"/>
                </a:lnTo>
                <a:lnTo>
                  <a:pt x="6790978" y="1255866"/>
                </a:lnTo>
                <a:lnTo>
                  <a:pt x="0" y="1255866"/>
                </a:lnTo>
                <a:lnTo>
                  <a:pt x="0" y="0"/>
                </a:lnTo>
                <a:close/>
              </a:path>
            </a:pathLst>
          </a:custGeom>
          <a:blipFill>
            <a:blip r:embed="rId7"/>
            <a:stretch>
              <a:fillRect l="0" t="0" r="0" b="0"/>
            </a:stretch>
          </a:blipFill>
        </p:spPr>
      </p:sp>
      <p:sp>
        <p:nvSpPr>
          <p:cNvPr name="Freeform 8" id="8"/>
          <p:cNvSpPr/>
          <p:nvPr/>
        </p:nvSpPr>
        <p:spPr>
          <a:xfrm flipH="false" flipV="false" rot="0">
            <a:off x="8732248" y="4045925"/>
            <a:ext cx="4209057" cy="2658352"/>
          </a:xfrm>
          <a:custGeom>
            <a:avLst/>
            <a:gdLst/>
            <a:ahLst/>
            <a:cxnLst/>
            <a:rect r="r" b="b" t="t" l="l"/>
            <a:pathLst>
              <a:path h="2658352" w="4209057">
                <a:moveTo>
                  <a:pt x="0" y="0"/>
                </a:moveTo>
                <a:lnTo>
                  <a:pt x="4209057" y="0"/>
                </a:lnTo>
                <a:lnTo>
                  <a:pt x="4209057" y="2658352"/>
                </a:lnTo>
                <a:lnTo>
                  <a:pt x="0" y="2658352"/>
                </a:lnTo>
                <a:lnTo>
                  <a:pt x="0" y="0"/>
                </a:lnTo>
                <a:close/>
              </a:path>
            </a:pathLst>
          </a:custGeom>
          <a:blipFill>
            <a:blip r:embed="rId8"/>
            <a:stretch>
              <a:fillRect l="0" t="0" r="0" b="0"/>
            </a:stretch>
          </a:blipFill>
        </p:spPr>
      </p:sp>
      <p:sp>
        <p:nvSpPr>
          <p:cNvPr name="TextBox 9" id="9"/>
          <p:cNvSpPr txBox="true"/>
          <p:nvPr/>
        </p:nvSpPr>
        <p:spPr>
          <a:xfrm rot="0">
            <a:off x="15523226" y="898525"/>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0" id="10"/>
          <p:cNvSpPr txBox="true"/>
          <p:nvPr/>
        </p:nvSpPr>
        <p:spPr>
          <a:xfrm rot="0">
            <a:off x="10742152" y="732974"/>
            <a:ext cx="2733914" cy="381252"/>
          </a:xfrm>
          <a:prstGeom prst="rect">
            <a:avLst/>
          </a:prstGeom>
        </p:spPr>
        <p:txBody>
          <a:bodyPr anchor="t" rtlCol="false" tIns="0" lIns="0" bIns="0" rIns="0">
            <a:spAutoFit/>
          </a:bodyPr>
          <a:lstStyle/>
          <a:p>
            <a:pPr algn="just">
              <a:lnSpc>
                <a:spcPts val="2920"/>
              </a:lnSpc>
            </a:pPr>
            <a:r>
              <a:rPr lang="en-US" sz="2085">
                <a:solidFill>
                  <a:srgbClr val="FFFFFF"/>
                </a:solidFill>
                <a:latin typeface="Poppins"/>
                <a:ea typeface="Poppins"/>
                <a:cs typeface="Poppins"/>
                <a:sym typeface="Poppins"/>
              </a:rPr>
              <a:t> BASIC QUESTIONS</a:t>
            </a:r>
          </a:p>
        </p:txBody>
      </p:sp>
      <p:sp>
        <p:nvSpPr>
          <p:cNvPr name="TextBox 11" id="11"/>
          <p:cNvSpPr txBox="true"/>
          <p:nvPr/>
        </p:nvSpPr>
        <p:spPr>
          <a:xfrm rot="0">
            <a:off x="10479438" y="9578825"/>
            <a:ext cx="4806878"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123 Anywhere St., Any City, </a:t>
            </a:r>
            <a:r>
              <a:rPr lang="en-US" sz="1999">
                <a:solidFill>
                  <a:srgbClr val="FFFFFF"/>
                </a:solidFill>
                <a:latin typeface="Poppins"/>
                <a:ea typeface="Poppins"/>
                <a:cs typeface="Poppins"/>
                <a:sym typeface="Poppins"/>
              </a:rPr>
              <a:t>ST 12345</a:t>
            </a:r>
          </a:p>
        </p:txBody>
      </p:sp>
      <p:sp>
        <p:nvSpPr>
          <p:cNvPr name="TextBox 12" id="12"/>
          <p:cNvSpPr txBox="true"/>
          <p:nvPr/>
        </p:nvSpPr>
        <p:spPr>
          <a:xfrm rot="0">
            <a:off x="8640208" y="2012345"/>
            <a:ext cx="7678745" cy="282402"/>
          </a:xfrm>
          <a:prstGeom prst="rect">
            <a:avLst/>
          </a:prstGeom>
        </p:spPr>
        <p:txBody>
          <a:bodyPr anchor="t" rtlCol="false" tIns="0" lIns="0" bIns="0" rIns="0">
            <a:spAutoFit/>
          </a:bodyPr>
          <a:lstStyle/>
          <a:p>
            <a:pPr algn="ctr">
              <a:lnSpc>
                <a:spcPts val="2147"/>
              </a:lnSpc>
              <a:spcBef>
                <a:spcPct val="0"/>
              </a:spcBef>
            </a:pPr>
            <a:r>
              <a:rPr lang="en-US" sz="2147">
                <a:solidFill>
                  <a:srgbClr val="FFFFFF"/>
                </a:solidFill>
                <a:latin typeface="Track"/>
                <a:ea typeface="Track"/>
                <a:cs typeface="Track"/>
                <a:sym typeface="Track"/>
              </a:rPr>
              <a:t>Retrieve the total number of orders placed.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18555" y="812601"/>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238398" y="-757608"/>
            <a:ext cx="2337169" cy="2402697"/>
          </a:xfrm>
          <a:custGeom>
            <a:avLst/>
            <a:gdLst/>
            <a:ahLst/>
            <a:cxnLst/>
            <a:rect r="r" b="b" t="t" l="l"/>
            <a:pathLst>
              <a:path h="2402697" w="2337169">
                <a:moveTo>
                  <a:pt x="2337170" y="2402698"/>
                </a:moveTo>
                <a:lnTo>
                  <a:pt x="0" y="2402698"/>
                </a:lnTo>
                <a:lnTo>
                  <a:pt x="0" y="0"/>
                </a:lnTo>
                <a:lnTo>
                  <a:pt x="2337170" y="0"/>
                </a:lnTo>
                <a:lnTo>
                  <a:pt x="2337170"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633166" y="5716770"/>
            <a:ext cx="2337169" cy="2402697"/>
          </a:xfrm>
          <a:custGeom>
            <a:avLst/>
            <a:gdLst/>
            <a:ahLst/>
            <a:cxnLst/>
            <a:rect r="r" b="b" t="t" l="l"/>
            <a:pathLst>
              <a:path h="2402697" w="2337169">
                <a:moveTo>
                  <a:pt x="2337170" y="0"/>
                </a:moveTo>
                <a:lnTo>
                  <a:pt x="0" y="0"/>
                </a:lnTo>
                <a:lnTo>
                  <a:pt x="0" y="2402697"/>
                </a:lnTo>
                <a:lnTo>
                  <a:pt x="2337170" y="2402697"/>
                </a:lnTo>
                <a:lnTo>
                  <a:pt x="23371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247826" y="2628121"/>
            <a:ext cx="6783382" cy="2178701"/>
          </a:xfrm>
          <a:custGeom>
            <a:avLst/>
            <a:gdLst/>
            <a:ahLst/>
            <a:cxnLst/>
            <a:rect r="r" b="b" t="t" l="l"/>
            <a:pathLst>
              <a:path h="2178701" w="6783382">
                <a:moveTo>
                  <a:pt x="0" y="0"/>
                </a:moveTo>
                <a:lnTo>
                  <a:pt x="6783382" y="0"/>
                </a:lnTo>
                <a:lnTo>
                  <a:pt x="6783382" y="2178702"/>
                </a:lnTo>
                <a:lnTo>
                  <a:pt x="0" y="2178702"/>
                </a:lnTo>
                <a:lnTo>
                  <a:pt x="0" y="0"/>
                </a:lnTo>
                <a:close/>
              </a:path>
            </a:pathLst>
          </a:custGeom>
          <a:blipFill>
            <a:blip r:embed="rId7"/>
            <a:stretch>
              <a:fillRect l="0" t="-384" r="-307" b="-384"/>
            </a:stretch>
          </a:blipFill>
        </p:spPr>
      </p:sp>
      <p:sp>
        <p:nvSpPr>
          <p:cNvPr name="Freeform 8" id="8"/>
          <p:cNvSpPr/>
          <p:nvPr/>
        </p:nvSpPr>
        <p:spPr>
          <a:xfrm flipH="false" flipV="false" rot="0">
            <a:off x="9264906" y="4988943"/>
            <a:ext cx="3374610" cy="1952836"/>
          </a:xfrm>
          <a:custGeom>
            <a:avLst/>
            <a:gdLst/>
            <a:ahLst/>
            <a:cxnLst/>
            <a:rect r="r" b="b" t="t" l="l"/>
            <a:pathLst>
              <a:path h="1952836" w="3374610">
                <a:moveTo>
                  <a:pt x="0" y="0"/>
                </a:moveTo>
                <a:lnTo>
                  <a:pt x="3374611" y="0"/>
                </a:lnTo>
                <a:lnTo>
                  <a:pt x="3374611" y="1952836"/>
                </a:lnTo>
                <a:lnTo>
                  <a:pt x="0" y="1952836"/>
                </a:lnTo>
                <a:lnTo>
                  <a:pt x="0" y="0"/>
                </a:lnTo>
                <a:close/>
              </a:path>
            </a:pathLst>
          </a:custGeom>
          <a:blipFill>
            <a:blip r:embed="rId8"/>
            <a:stretch>
              <a:fillRect l="-9816" t="-26673" r="-3175" b="-26408"/>
            </a:stretch>
          </a:blipFill>
        </p:spPr>
      </p:sp>
      <p:sp>
        <p:nvSpPr>
          <p:cNvPr name="TextBox 9" id="9"/>
          <p:cNvSpPr txBox="true"/>
          <p:nvPr/>
        </p:nvSpPr>
        <p:spPr>
          <a:xfrm rot="0">
            <a:off x="15523226" y="898525"/>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0" id="10"/>
          <p:cNvSpPr txBox="true"/>
          <p:nvPr/>
        </p:nvSpPr>
        <p:spPr>
          <a:xfrm rot="0">
            <a:off x="10696089" y="1286315"/>
            <a:ext cx="3692686"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 BASIC QUESTIONS</a:t>
            </a:r>
          </a:p>
        </p:txBody>
      </p:sp>
      <p:sp>
        <p:nvSpPr>
          <p:cNvPr name="TextBox 11" id="11"/>
          <p:cNvSpPr txBox="true"/>
          <p:nvPr/>
        </p:nvSpPr>
        <p:spPr>
          <a:xfrm rot="0">
            <a:off x="10479438" y="9578825"/>
            <a:ext cx="4806878"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123 Anywhere St., Any City, </a:t>
            </a:r>
            <a:r>
              <a:rPr lang="en-US" sz="1999">
                <a:solidFill>
                  <a:srgbClr val="FFFFFF"/>
                </a:solidFill>
                <a:latin typeface="Poppins"/>
                <a:ea typeface="Poppins"/>
                <a:cs typeface="Poppins"/>
                <a:sym typeface="Poppins"/>
              </a:rPr>
              <a:t>ST 12345</a:t>
            </a:r>
          </a:p>
        </p:txBody>
      </p:sp>
      <p:sp>
        <p:nvSpPr>
          <p:cNvPr name="TextBox 12" id="12"/>
          <p:cNvSpPr txBox="true"/>
          <p:nvPr/>
        </p:nvSpPr>
        <p:spPr>
          <a:xfrm rot="0">
            <a:off x="9785134" y="2012345"/>
            <a:ext cx="6533819" cy="282402"/>
          </a:xfrm>
          <a:prstGeom prst="rect">
            <a:avLst/>
          </a:prstGeom>
        </p:spPr>
        <p:txBody>
          <a:bodyPr anchor="t" rtlCol="false" tIns="0" lIns="0" bIns="0" rIns="0">
            <a:spAutoFit/>
          </a:bodyPr>
          <a:lstStyle/>
          <a:p>
            <a:pPr algn="ctr">
              <a:lnSpc>
                <a:spcPts val="2147"/>
              </a:lnSpc>
              <a:spcBef>
                <a:spcPct val="0"/>
              </a:spcBef>
            </a:pPr>
            <a:r>
              <a:rPr lang="en-US" sz="2147">
                <a:solidFill>
                  <a:srgbClr val="FFFFFF"/>
                </a:solidFill>
                <a:latin typeface="Track"/>
                <a:ea typeface="Track"/>
                <a:cs typeface="Track"/>
                <a:sym typeface="Track"/>
              </a:rPr>
              <a:t>Identify the highest-priced pizza.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18555" y="812601"/>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238398" y="-757608"/>
            <a:ext cx="2337169" cy="2402697"/>
          </a:xfrm>
          <a:custGeom>
            <a:avLst/>
            <a:gdLst/>
            <a:ahLst/>
            <a:cxnLst/>
            <a:rect r="r" b="b" t="t" l="l"/>
            <a:pathLst>
              <a:path h="2402697" w="2337169">
                <a:moveTo>
                  <a:pt x="2337170" y="2402698"/>
                </a:moveTo>
                <a:lnTo>
                  <a:pt x="0" y="2402698"/>
                </a:lnTo>
                <a:lnTo>
                  <a:pt x="0" y="0"/>
                </a:lnTo>
                <a:lnTo>
                  <a:pt x="2337170" y="0"/>
                </a:lnTo>
                <a:lnTo>
                  <a:pt x="2337170"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633166" y="5716770"/>
            <a:ext cx="2337169" cy="2402697"/>
          </a:xfrm>
          <a:custGeom>
            <a:avLst/>
            <a:gdLst/>
            <a:ahLst/>
            <a:cxnLst/>
            <a:rect r="r" b="b" t="t" l="l"/>
            <a:pathLst>
              <a:path h="2402697" w="2337169">
                <a:moveTo>
                  <a:pt x="2337170" y="0"/>
                </a:moveTo>
                <a:lnTo>
                  <a:pt x="0" y="0"/>
                </a:lnTo>
                <a:lnTo>
                  <a:pt x="0" y="2402697"/>
                </a:lnTo>
                <a:lnTo>
                  <a:pt x="2337170" y="2402697"/>
                </a:lnTo>
                <a:lnTo>
                  <a:pt x="23371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07479" y="2655944"/>
            <a:ext cx="5994957" cy="2764458"/>
          </a:xfrm>
          <a:custGeom>
            <a:avLst/>
            <a:gdLst/>
            <a:ahLst/>
            <a:cxnLst/>
            <a:rect r="r" b="b" t="t" l="l"/>
            <a:pathLst>
              <a:path h="2764458" w="5994957">
                <a:moveTo>
                  <a:pt x="0" y="0"/>
                </a:moveTo>
                <a:lnTo>
                  <a:pt x="5994957" y="0"/>
                </a:lnTo>
                <a:lnTo>
                  <a:pt x="5994957" y="2764458"/>
                </a:lnTo>
                <a:lnTo>
                  <a:pt x="0" y="2764458"/>
                </a:lnTo>
                <a:lnTo>
                  <a:pt x="0" y="0"/>
                </a:lnTo>
                <a:close/>
              </a:path>
            </a:pathLst>
          </a:custGeom>
          <a:blipFill>
            <a:blip r:embed="rId7"/>
            <a:stretch>
              <a:fillRect l="-9505" t="0" r="-4752" b="-2992"/>
            </a:stretch>
          </a:blipFill>
        </p:spPr>
      </p:sp>
      <p:sp>
        <p:nvSpPr>
          <p:cNvPr name="Freeform 8" id="8"/>
          <p:cNvSpPr/>
          <p:nvPr/>
        </p:nvSpPr>
        <p:spPr>
          <a:xfrm flipH="false" flipV="false" rot="0">
            <a:off x="9144000" y="5515652"/>
            <a:ext cx="3835784" cy="3126648"/>
          </a:xfrm>
          <a:custGeom>
            <a:avLst/>
            <a:gdLst/>
            <a:ahLst/>
            <a:cxnLst/>
            <a:rect r="r" b="b" t="t" l="l"/>
            <a:pathLst>
              <a:path h="3126648" w="3835784">
                <a:moveTo>
                  <a:pt x="0" y="0"/>
                </a:moveTo>
                <a:lnTo>
                  <a:pt x="3835784" y="0"/>
                </a:lnTo>
                <a:lnTo>
                  <a:pt x="3835784" y="3126648"/>
                </a:lnTo>
                <a:lnTo>
                  <a:pt x="0" y="3126648"/>
                </a:lnTo>
                <a:lnTo>
                  <a:pt x="0" y="0"/>
                </a:lnTo>
                <a:close/>
              </a:path>
            </a:pathLst>
          </a:custGeom>
          <a:blipFill>
            <a:blip r:embed="rId8"/>
            <a:stretch>
              <a:fillRect l="0" t="0" r="0" b="0"/>
            </a:stretch>
          </a:blipFill>
        </p:spPr>
      </p:sp>
      <p:sp>
        <p:nvSpPr>
          <p:cNvPr name="TextBox 9" id="9"/>
          <p:cNvSpPr txBox="true"/>
          <p:nvPr/>
        </p:nvSpPr>
        <p:spPr>
          <a:xfrm rot="0">
            <a:off x="15523226" y="898525"/>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0" id="10"/>
          <p:cNvSpPr txBox="true"/>
          <p:nvPr/>
        </p:nvSpPr>
        <p:spPr>
          <a:xfrm rot="0">
            <a:off x="10696089" y="1286315"/>
            <a:ext cx="3692686"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 BASIC QUESTIONS</a:t>
            </a:r>
          </a:p>
        </p:txBody>
      </p:sp>
      <p:sp>
        <p:nvSpPr>
          <p:cNvPr name="TextBox 11" id="11"/>
          <p:cNvSpPr txBox="true"/>
          <p:nvPr/>
        </p:nvSpPr>
        <p:spPr>
          <a:xfrm rot="0">
            <a:off x="10479438" y="9578825"/>
            <a:ext cx="4806878"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123 Anywhere St., Any City, </a:t>
            </a:r>
            <a:r>
              <a:rPr lang="en-US" sz="1999">
                <a:solidFill>
                  <a:srgbClr val="FFFFFF"/>
                </a:solidFill>
                <a:latin typeface="Poppins"/>
                <a:ea typeface="Poppins"/>
                <a:cs typeface="Poppins"/>
                <a:sym typeface="Poppins"/>
              </a:rPr>
              <a:t>ST 12345</a:t>
            </a:r>
          </a:p>
        </p:txBody>
      </p:sp>
      <p:sp>
        <p:nvSpPr>
          <p:cNvPr name="TextBox 12" id="12"/>
          <p:cNvSpPr txBox="true"/>
          <p:nvPr/>
        </p:nvSpPr>
        <p:spPr>
          <a:xfrm rot="0">
            <a:off x="7829550" y="1973064"/>
            <a:ext cx="9972201" cy="587631"/>
          </a:xfrm>
          <a:prstGeom prst="rect">
            <a:avLst/>
          </a:prstGeom>
        </p:spPr>
        <p:txBody>
          <a:bodyPr anchor="t" rtlCol="false" tIns="0" lIns="0" bIns="0" rIns="0">
            <a:spAutoFit/>
          </a:bodyPr>
          <a:lstStyle/>
          <a:p>
            <a:pPr algn="ctr">
              <a:lnSpc>
                <a:spcPts val="2291"/>
              </a:lnSpc>
              <a:spcBef>
                <a:spcPct val="0"/>
              </a:spcBef>
            </a:pPr>
            <a:r>
              <a:rPr lang="en-US" sz="2291">
                <a:solidFill>
                  <a:srgbClr val="FFFFFF"/>
                </a:solidFill>
                <a:latin typeface="Track"/>
                <a:ea typeface="Track"/>
                <a:cs typeface="Track"/>
                <a:sym typeface="Track"/>
              </a:rPr>
              <a:t>Calculate the total revenue generated from pizza sales...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18555" y="812601"/>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85030" y="8736252"/>
            <a:ext cx="2337169" cy="2402697"/>
          </a:xfrm>
          <a:custGeom>
            <a:avLst/>
            <a:gdLst/>
            <a:ahLst/>
            <a:cxnLst/>
            <a:rect r="r" b="b" t="t" l="l"/>
            <a:pathLst>
              <a:path h="2402697" w="2337169">
                <a:moveTo>
                  <a:pt x="0" y="0"/>
                </a:moveTo>
                <a:lnTo>
                  <a:pt x="2337170" y="0"/>
                </a:lnTo>
                <a:lnTo>
                  <a:pt x="2337170" y="2402697"/>
                </a:lnTo>
                <a:lnTo>
                  <a:pt x="0" y="2402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8238398" y="-757608"/>
            <a:ext cx="2337169" cy="2402697"/>
          </a:xfrm>
          <a:custGeom>
            <a:avLst/>
            <a:gdLst/>
            <a:ahLst/>
            <a:cxnLst/>
            <a:rect r="r" b="b" t="t" l="l"/>
            <a:pathLst>
              <a:path h="2402697" w="2337169">
                <a:moveTo>
                  <a:pt x="2337170" y="2402698"/>
                </a:moveTo>
                <a:lnTo>
                  <a:pt x="0" y="2402698"/>
                </a:lnTo>
                <a:lnTo>
                  <a:pt x="0" y="0"/>
                </a:lnTo>
                <a:lnTo>
                  <a:pt x="2337170" y="0"/>
                </a:lnTo>
                <a:lnTo>
                  <a:pt x="2337170"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633166" y="5716770"/>
            <a:ext cx="2337169" cy="2402697"/>
          </a:xfrm>
          <a:custGeom>
            <a:avLst/>
            <a:gdLst/>
            <a:ahLst/>
            <a:cxnLst/>
            <a:rect r="r" b="b" t="t" l="l"/>
            <a:pathLst>
              <a:path h="2402697" w="2337169">
                <a:moveTo>
                  <a:pt x="2337170" y="0"/>
                </a:moveTo>
                <a:lnTo>
                  <a:pt x="0" y="0"/>
                </a:lnTo>
                <a:lnTo>
                  <a:pt x="0" y="2402697"/>
                </a:lnTo>
                <a:lnTo>
                  <a:pt x="2337170" y="2402697"/>
                </a:lnTo>
                <a:lnTo>
                  <a:pt x="23371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761141" y="5457825"/>
            <a:ext cx="5415249" cy="2559429"/>
          </a:xfrm>
          <a:custGeom>
            <a:avLst/>
            <a:gdLst/>
            <a:ahLst/>
            <a:cxnLst/>
            <a:rect r="r" b="b" t="t" l="l"/>
            <a:pathLst>
              <a:path h="2559429" w="5415249">
                <a:moveTo>
                  <a:pt x="0" y="0"/>
                </a:moveTo>
                <a:lnTo>
                  <a:pt x="5415250" y="0"/>
                </a:lnTo>
                <a:lnTo>
                  <a:pt x="5415250" y="2559429"/>
                </a:lnTo>
                <a:lnTo>
                  <a:pt x="0" y="2559429"/>
                </a:lnTo>
                <a:lnTo>
                  <a:pt x="0" y="0"/>
                </a:lnTo>
                <a:close/>
              </a:path>
            </a:pathLst>
          </a:custGeom>
          <a:blipFill>
            <a:blip r:embed="rId7"/>
            <a:stretch>
              <a:fillRect l="-5604" t="0" r="0" b="0"/>
            </a:stretch>
          </a:blipFill>
        </p:spPr>
      </p:sp>
      <p:sp>
        <p:nvSpPr>
          <p:cNvPr name="Freeform 8" id="8"/>
          <p:cNvSpPr/>
          <p:nvPr/>
        </p:nvSpPr>
        <p:spPr>
          <a:xfrm flipH="false" flipV="false" rot="0">
            <a:off x="8761141" y="2813615"/>
            <a:ext cx="9144000" cy="2329885"/>
          </a:xfrm>
          <a:custGeom>
            <a:avLst/>
            <a:gdLst/>
            <a:ahLst/>
            <a:cxnLst/>
            <a:rect r="r" b="b" t="t" l="l"/>
            <a:pathLst>
              <a:path h="2329885" w="9144000">
                <a:moveTo>
                  <a:pt x="0" y="0"/>
                </a:moveTo>
                <a:lnTo>
                  <a:pt x="9144000" y="0"/>
                </a:lnTo>
                <a:lnTo>
                  <a:pt x="9144000" y="2329885"/>
                </a:lnTo>
                <a:lnTo>
                  <a:pt x="0" y="2329885"/>
                </a:lnTo>
                <a:lnTo>
                  <a:pt x="0" y="0"/>
                </a:lnTo>
                <a:close/>
              </a:path>
            </a:pathLst>
          </a:custGeom>
          <a:blipFill>
            <a:blip r:embed="rId8"/>
            <a:stretch>
              <a:fillRect l="0" t="0" r="0" b="0"/>
            </a:stretch>
          </a:blipFill>
        </p:spPr>
      </p:sp>
      <p:sp>
        <p:nvSpPr>
          <p:cNvPr name="TextBox 9" id="9"/>
          <p:cNvSpPr txBox="true"/>
          <p:nvPr/>
        </p:nvSpPr>
        <p:spPr>
          <a:xfrm rot="0">
            <a:off x="15523226" y="898525"/>
            <a:ext cx="2278525" cy="279400"/>
          </a:xfrm>
          <a:prstGeom prst="rect">
            <a:avLst/>
          </a:prstGeom>
        </p:spPr>
        <p:txBody>
          <a:bodyPr anchor="t" rtlCol="false" tIns="0" lIns="0" bIns="0" rIns="0">
            <a:spAutoFit/>
          </a:bodyPr>
          <a:lstStyle/>
          <a:p>
            <a:pPr algn="l">
              <a:lnSpc>
                <a:spcPts val="2000"/>
              </a:lnSpc>
            </a:pPr>
            <a:r>
              <a:rPr lang="en-US" sz="2000">
                <a:solidFill>
                  <a:srgbClr val="FFFFFF"/>
                </a:solidFill>
                <a:latin typeface="Track"/>
                <a:ea typeface="Track"/>
                <a:cs typeface="Track"/>
                <a:sym typeface="Track"/>
              </a:rPr>
              <a:t>pizza analysis</a:t>
            </a:r>
          </a:p>
        </p:txBody>
      </p:sp>
      <p:sp>
        <p:nvSpPr>
          <p:cNvPr name="TextBox 10" id="10"/>
          <p:cNvSpPr txBox="true"/>
          <p:nvPr/>
        </p:nvSpPr>
        <p:spPr>
          <a:xfrm rot="0">
            <a:off x="10987744" y="822325"/>
            <a:ext cx="3692686"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 BASIC QUESTIONS</a:t>
            </a:r>
          </a:p>
        </p:txBody>
      </p:sp>
      <p:sp>
        <p:nvSpPr>
          <p:cNvPr name="TextBox 11" id="11"/>
          <p:cNvSpPr txBox="true"/>
          <p:nvPr/>
        </p:nvSpPr>
        <p:spPr>
          <a:xfrm rot="0">
            <a:off x="10479438" y="9578825"/>
            <a:ext cx="4806878" cy="358775"/>
          </a:xfrm>
          <a:prstGeom prst="rect">
            <a:avLst/>
          </a:prstGeom>
        </p:spPr>
        <p:txBody>
          <a:bodyPr anchor="t" rtlCol="false" tIns="0" lIns="0" bIns="0" rIns="0">
            <a:spAutoFit/>
          </a:bodyPr>
          <a:lstStyle/>
          <a:p>
            <a:pPr algn="just">
              <a:lnSpc>
                <a:spcPts val="2799"/>
              </a:lnSpc>
            </a:pPr>
            <a:r>
              <a:rPr lang="en-US" sz="1999">
                <a:solidFill>
                  <a:srgbClr val="FFFFFF"/>
                </a:solidFill>
                <a:latin typeface="Poppins"/>
                <a:ea typeface="Poppins"/>
                <a:cs typeface="Poppins"/>
                <a:sym typeface="Poppins"/>
              </a:rPr>
              <a:t>123 Anywhere St., Any City, </a:t>
            </a:r>
            <a:r>
              <a:rPr lang="en-US" sz="1999">
                <a:solidFill>
                  <a:srgbClr val="FFFFFF"/>
                </a:solidFill>
                <a:latin typeface="Poppins"/>
                <a:ea typeface="Poppins"/>
                <a:cs typeface="Poppins"/>
                <a:sym typeface="Poppins"/>
              </a:rPr>
              <a:t>ST 12345</a:t>
            </a:r>
          </a:p>
        </p:txBody>
      </p:sp>
      <p:sp>
        <p:nvSpPr>
          <p:cNvPr name="TextBox 12" id="12"/>
          <p:cNvSpPr txBox="true"/>
          <p:nvPr/>
        </p:nvSpPr>
        <p:spPr>
          <a:xfrm rot="0">
            <a:off x="9406983" y="1986604"/>
            <a:ext cx="7852317" cy="308142"/>
          </a:xfrm>
          <a:prstGeom prst="rect">
            <a:avLst/>
          </a:prstGeom>
        </p:spPr>
        <p:txBody>
          <a:bodyPr anchor="t" rtlCol="false" tIns="0" lIns="0" bIns="0" rIns="0">
            <a:spAutoFit/>
          </a:bodyPr>
          <a:lstStyle/>
          <a:p>
            <a:pPr algn="ctr">
              <a:lnSpc>
                <a:spcPts val="2256"/>
              </a:lnSpc>
              <a:spcBef>
                <a:spcPct val="0"/>
              </a:spcBef>
            </a:pPr>
            <a:r>
              <a:rPr lang="en-US" sz="2256">
                <a:solidFill>
                  <a:srgbClr val="FFFFFF"/>
                </a:solidFill>
                <a:latin typeface="Track"/>
                <a:ea typeface="Track"/>
                <a:cs typeface="Track"/>
                <a:sym typeface="Track"/>
              </a:rPr>
              <a:t>Identify the most common pizza size ordered.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DAGYhFwiwc0</dc:identifier>
  <dcterms:modified xsi:type="dcterms:W3CDTF">2011-08-01T06:04:30Z</dcterms:modified>
  <cp:revision>1</cp:revision>
  <dc:title>SQL Pizza Sales Analysis </dc:title>
</cp:coreProperties>
</file>